
<file path=[Content_Types].xml><?xml version="1.0" encoding="utf-8"?>
<Types xmlns="http://schemas.openxmlformats.org/package/2006/content-types">
  <Default Extension="fntdata" ContentType="application/x-fontdata"/>
  <Default Extension="jpeg" ContentType="image/jpeg"/>
  <Default Extension="jp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p:sldMasterIdLst>
    <p:sldMasterId id="2147483648" r:id="rId1"/>
  </p:sldMasterIdLst>
  <p:notesMasterIdLst>
    <p:notesMasterId r:id="rId8"/>
  </p:notesMasterIdLst>
  <p:sldIdLst>
    <p:sldId id="261" r:id="rId2"/>
    <p:sldId id="326" r:id="rId3"/>
    <p:sldId id="329" r:id="rId4"/>
    <p:sldId id="924" r:id="rId5"/>
    <p:sldId id="748" r:id="rId6"/>
    <p:sldId id="926" r:id="rId7"/>
  </p:sldIdLst>
  <p:sldSz cx="9144000" cy="5143500" type="screen16x9"/>
  <p:notesSz cx="6858000" cy="9144000"/>
  <p:embeddedFontLst>
    <p:embeddedFont>
      <p:font typeface="Calibri" panose="020F0502020204030204" pitchFamily="34" charset="0"/>
      <p:regular r:id="rId9"/>
      <p:bold r:id="rId10"/>
      <p:italic r:id="rId11"/>
      <p:boldItalic r:id="rId1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DCF0B"/>
    <a:srgbClr val="122F5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9CE1DEC-6D9D-4649-B87D-38523DB96735}" v="8" dt="2020-05-22T18:35:53.32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autoAdjust="0"/>
    <p:restoredTop sz="77736" autoAdjust="0"/>
  </p:normalViewPr>
  <p:slideViewPr>
    <p:cSldViewPr>
      <p:cViewPr varScale="1">
        <p:scale>
          <a:sx n="83" d="100"/>
          <a:sy n="83" d="100"/>
        </p:scale>
        <p:origin x="1378" y="82"/>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4.fntdata"/><Relationship Id="rId17"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3.fntdata"/><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font" Target="fonts/font1.fntdata"/><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regg Freeby" userId="de484477-d91a-44f9-a27b-f7f90a7b7108" providerId="ADAL" clId="{19CE1DEC-6D9D-4649-B87D-38523DB96735}"/>
    <pc:docChg chg="undo custSel modSld">
      <pc:chgData name="Gregg Freeby" userId="de484477-d91a-44f9-a27b-f7f90a7b7108" providerId="ADAL" clId="{19CE1DEC-6D9D-4649-B87D-38523DB96735}" dt="2020-05-22T18:37:12.380" v="88" actId="1076"/>
      <pc:docMkLst>
        <pc:docMk/>
      </pc:docMkLst>
      <pc:sldChg chg="addSp modSp">
        <pc:chgData name="Gregg Freeby" userId="de484477-d91a-44f9-a27b-f7f90a7b7108" providerId="ADAL" clId="{19CE1DEC-6D9D-4649-B87D-38523DB96735}" dt="2020-05-22T18:20:17.258" v="0"/>
        <pc:sldMkLst>
          <pc:docMk/>
          <pc:sldMk cId="867338037" sldId="261"/>
        </pc:sldMkLst>
        <pc:picChg chg="add mod">
          <ac:chgData name="Gregg Freeby" userId="de484477-d91a-44f9-a27b-f7f90a7b7108" providerId="ADAL" clId="{19CE1DEC-6D9D-4649-B87D-38523DB96735}" dt="2020-05-22T18:20:17.258" v="0"/>
          <ac:picMkLst>
            <pc:docMk/>
            <pc:sldMk cId="867338037" sldId="261"/>
            <ac:picMk id="2" creationId="{DBEF5177-5ABC-44A8-A198-5144809492F2}"/>
          </ac:picMkLst>
        </pc:picChg>
      </pc:sldChg>
      <pc:sldChg chg="addSp modSp mod">
        <pc:chgData name="Gregg Freeby" userId="de484477-d91a-44f9-a27b-f7f90a7b7108" providerId="ADAL" clId="{19CE1DEC-6D9D-4649-B87D-38523DB96735}" dt="2020-05-22T18:36:06.856" v="85" actId="1076"/>
        <pc:sldMkLst>
          <pc:docMk/>
          <pc:sldMk cId="2355810471" sldId="326"/>
        </pc:sldMkLst>
        <pc:picChg chg="add mod">
          <ac:chgData name="Gregg Freeby" userId="de484477-d91a-44f9-a27b-f7f90a7b7108" providerId="ADAL" clId="{19CE1DEC-6D9D-4649-B87D-38523DB96735}" dt="2020-05-22T18:20:17.258" v="0"/>
          <ac:picMkLst>
            <pc:docMk/>
            <pc:sldMk cId="2355810471" sldId="326"/>
            <ac:picMk id="5" creationId="{0D9E4340-B868-404F-AEF7-47062923C4C8}"/>
          </ac:picMkLst>
        </pc:picChg>
        <pc:picChg chg="add mod">
          <ac:chgData name="Gregg Freeby" userId="de484477-d91a-44f9-a27b-f7f90a7b7108" providerId="ADAL" clId="{19CE1DEC-6D9D-4649-B87D-38523DB96735}" dt="2020-05-22T18:36:06.856" v="85" actId="1076"/>
          <ac:picMkLst>
            <pc:docMk/>
            <pc:sldMk cId="2355810471" sldId="326"/>
            <ac:picMk id="6" creationId="{EA3D510B-37D4-4434-A4DD-4390392EC46D}"/>
          </ac:picMkLst>
        </pc:picChg>
      </pc:sldChg>
      <pc:sldChg chg="addSp delSp modSp mod">
        <pc:chgData name="Gregg Freeby" userId="de484477-d91a-44f9-a27b-f7f90a7b7108" providerId="ADAL" clId="{19CE1DEC-6D9D-4649-B87D-38523DB96735}" dt="2020-05-22T18:37:12.380" v="88" actId="1076"/>
        <pc:sldMkLst>
          <pc:docMk/>
          <pc:sldMk cId="2742571462" sldId="329"/>
        </pc:sldMkLst>
        <pc:spChg chg="mod">
          <ac:chgData name="Gregg Freeby" userId="de484477-d91a-44f9-a27b-f7f90a7b7108" providerId="ADAL" clId="{19CE1DEC-6D9D-4649-B87D-38523DB96735}" dt="2020-05-22T18:35:24.183" v="79" actId="20577"/>
          <ac:spMkLst>
            <pc:docMk/>
            <pc:sldMk cId="2742571462" sldId="329"/>
            <ac:spMk id="3" creationId="{FACC7CBA-FDDF-491D-9B04-3B6C0817D78F}"/>
          </ac:spMkLst>
        </pc:spChg>
        <pc:picChg chg="add mod">
          <ac:chgData name="Gregg Freeby" userId="de484477-d91a-44f9-a27b-f7f90a7b7108" providerId="ADAL" clId="{19CE1DEC-6D9D-4649-B87D-38523DB96735}" dt="2020-05-22T18:20:17.258" v="0"/>
          <ac:picMkLst>
            <pc:docMk/>
            <pc:sldMk cId="2742571462" sldId="329"/>
            <ac:picMk id="5" creationId="{CCC20101-1B59-4DFA-8DC7-111B3E371D20}"/>
          </ac:picMkLst>
        </pc:picChg>
        <pc:picChg chg="add mod ord">
          <ac:chgData name="Gregg Freeby" userId="de484477-d91a-44f9-a27b-f7f90a7b7108" providerId="ADAL" clId="{19CE1DEC-6D9D-4649-B87D-38523DB96735}" dt="2020-05-22T18:37:12.380" v="88" actId="1076"/>
          <ac:picMkLst>
            <pc:docMk/>
            <pc:sldMk cId="2742571462" sldId="329"/>
            <ac:picMk id="6" creationId="{5D39DC4D-EBBC-4F96-A8B5-0DA5A46F8885}"/>
          </ac:picMkLst>
        </pc:picChg>
        <pc:picChg chg="add mod">
          <ac:chgData name="Gregg Freeby" userId="de484477-d91a-44f9-a27b-f7f90a7b7108" providerId="ADAL" clId="{19CE1DEC-6D9D-4649-B87D-38523DB96735}" dt="2020-05-22T18:32:30.292" v="21" actId="1076"/>
          <ac:picMkLst>
            <pc:docMk/>
            <pc:sldMk cId="2742571462" sldId="329"/>
            <ac:picMk id="7" creationId="{416B893B-41D5-47B6-BCD3-68B01CC77B03}"/>
          </ac:picMkLst>
        </pc:picChg>
        <pc:picChg chg="add del mod ord">
          <ac:chgData name="Gregg Freeby" userId="de484477-d91a-44f9-a27b-f7f90a7b7108" providerId="ADAL" clId="{19CE1DEC-6D9D-4649-B87D-38523DB96735}" dt="2020-05-22T18:32:33.217" v="23" actId="478"/>
          <ac:picMkLst>
            <pc:docMk/>
            <pc:sldMk cId="2742571462" sldId="329"/>
            <ac:picMk id="8" creationId="{A40A2995-FC6A-426A-823A-F3BF3B39A38F}"/>
          </ac:picMkLst>
        </pc:picChg>
        <pc:picChg chg="add mod ord">
          <ac:chgData name="Gregg Freeby" userId="de484477-d91a-44f9-a27b-f7f90a7b7108" providerId="ADAL" clId="{19CE1DEC-6D9D-4649-B87D-38523DB96735}" dt="2020-05-22T18:37:07.162" v="87" actId="1076"/>
          <ac:picMkLst>
            <pc:docMk/>
            <pc:sldMk cId="2742571462" sldId="329"/>
            <ac:picMk id="9" creationId="{D9DD70FB-BB35-4706-B817-FC1C2D97C0EF}"/>
          </ac:picMkLst>
        </pc:picChg>
      </pc:sldChg>
      <pc:sldChg chg="addSp modSp">
        <pc:chgData name="Gregg Freeby" userId="de484477-d91a-44f9-a27b-f7f90a7b7108" providerId="ADAL" clId="{19CE1DEC-6D9D-4649-B87D-38523DB96735}" dt="2020-05-22T18:20:17.258" v="0"/>
        <pc:sldMkLst>
          <pc:docMk/>
          <pc:sldMk cId="3857919689" sldId="748"/>
        </pc:sldMkLst>
        <pc:picChg chg="add mod">
          <ac:chgData name="Gregg Freeby" userId="de484477-d91a-44f9-a27b-f7f90a7b7108" providerId="ADAL" clId="{19CE1DEC-6D9D-4649-B87D-38523DB96735}" dt="2020-05-22T18:20:17.258" v="0"/>
          <ac:picMkLst>
            <pc:docMk/>
            <pc:sldMk cId="3857919689" sldId="748"/>
            <ac:picMk id="2" creationId="{0C618B6A-C4D6-49BB-A3F0-C5344E0FE330}"/>
          </ac:picMkLst>
        </pc:picChg>
      </pc:sldChg>
      <pc:sldChg chg="addSp modSp">
        <pc:chgData name="Gregg Freeby" userId="de484477-d91a-44f9-a27b-f7f90a7b7108" providerId="ADAL" clId="{19CE1DEC-6D9D-4649-B87D-38523DB96735}" dt="2020-05-22T18:20:17.258" v="0"/>
        <pc:sldMkLst>
          <pc:docMk/>
          <pc:sldMk cId="2945869878" sldId="924"/>
        </pc:sldMkLst>
        <pc:picChg chg="add mod">
          <ac:chgData name="Gregg Freeby" userId="de484477-d91a-44f9-a27b-f7f90a7b7108" providerId="ADAL" clId="{19CE1DEC-6D9D-4649-B87D-38523DB96735}" dt="2020-05-22T18:20:17.258" v="0"/>
          <ac:picMkLst>
            <pc:docMk/>
            <pc:sldMk cId="2945869878" sldId="924"/>
            <ac:picMk id="2" creationId="{D955D6C3-0597-4120-B60F-9D561D5E8ADA}"/>
          </ac:picMkLst>
        </pc:picChg>
      </pc:sldChg>
      <pc:sldChg chg="addSp delSp modSp">
        <pc:chgData name="Gregg Freeby" userId="de484477-d91a-44f9-a27b-f7f90a7b7108" providerId="ADAL" clId="{19CE1DEC-6D9D-4649-B87D-38523DB96735}" dt="2020-05-22T18:26:28.286" v="2"/>
        <pc:sldMkLst>
          <pc:docMk/>
          <pc:sldMk cId="3892716673" sldId="926"/>
        </pc:sldMkLst>
        <pc:picChg chg="add del mod">
          <ac:chgData name="Gregg Freeby" userId="de484477-d91a-44f9-a27b-f7f90a7b7108" providerId="ADAL" clId="{19CE1DEC-6D9D-4649-B87D-38523DB96735}" dt="2020-05-22T18:20:28.636" v="1"/>
          <ac:picMkLst>
            <pc:docMk/>
            <pc:sldMk cId="3892716673" sldId="926"/>
            <ac:picMk id="2" creationId="{ECFBE14A-596F-4C8E-B6F5-87ADFBF1F18C}"/>
          </ac:picMkLst>
        </pc:picChg>
        <pc:picChg chg="add del mod">
          <ac:chgData name="Gregg Freeby" userId="de484477-d91a-44f9-a27b-f7f90a7b7108" providerId="ADAL" clId="{19CE1DEC-6D9D-4649-B87D-38523DB96735}" dt="2020-05-22T18:26:28.286" v="2"/>
          <ac:picMkLst>
            <pc:docMk/>
            <pc:sldMk cId="3892716673" sldId="926"/>
            <ac:picMk id="3" creationId="{16D22B9C-630A-4B9A-98A1-62E3B96EFCDE}"/>
          </ac:picMkLst>
        </pc:picChg>
        <pc:picChg chg="add mod">
          <ac:chgData name="Gregg Freeby" userId="de484477-d91a-44f9-a27b-f7f90a7b7108" providerId="ADAL" clId="{19CE1DEC-6D9D-4649-B87D-38523DB96735}" dt="2020-05-22T18:26:28.286" v="2"/>
          <ac:picMkLst>
            <pc:docMk/>
            <pc:sldMk cId="3892716673" sldId="926"/>
            <ac:picMk id="4" creationId="{73A2D115-295F-4ED0-80B6-3AA33337E246}"/>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4D4F7A8-BE0D-41AB-AC1B-84D22DCA7394}" type="datetimeFigureOut">
              <a:rPr lang="en-US" smtClean="0"/>
              <a:t>5/22/2020</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0420160-4111-4F9F-8E3C-1866BBAD3287}" type="slidenum">
              <a:rPr lang="en-US" smtClean="0"/>
              <a:t>‹#›</a:t>
            </a:fld>
            <a:endParaRPr lang="en-US"/>
          </a:p>
        </p:txBody>
      </p:sp>
    </p:spTree>
    <p:extLst>
      <p:ext uri="{BB962C8B-B14F-4D97-AF65-F5344CB8AC3E}">
        <p14:creationId xmlns:p14="http://schemas.microsoft.com/office/powerpoint/2010/main" val="12321420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Greetings from the American Segmental Bridge Institute, ASBI. I am Gregg Freeby, the Executive Director of ASBI.</a:t>
            </a:r>
          </a:p>
          <a:p>
            <a:endParaRPr lang="en-US" dirty="0"/>
          </a:p>
          <a:p>
            <a:r>
              <a:rPr lang="en-US" dirty="0"/>
              <a:t>This will be a brief update on what’s happening at ASBI this year as well as a mention of some of the new resources that are available to you.</a:t>
            </a:r>
          </a:p>
        </p:txBody>
      </p:sp>
      <p:sp>
        <p:nvSpPr>
          <p:cNvPr id="4" name="Slide Number Placeholder 3"/>
          <p:cNvSpPr>
            <a:spLocks noGrp="1"/>
          </p:cNvSpPr>
          <p:nvPr>
            <p:ph type="sldNum" sz="quarter" idx="5"/>
          </p:nvPr>
        </p:nvSpPr>
        <p:spPr/>
        <p:txBody>
          <a:bodyPr/>
          <a:lstStyle/>
          <a:p>
            <a:fld id="{E0420160-4111-4F9F-8E3C-1866BBAD3287}" type="slidenum">
              <a:rPr lang="en-US" smtClean="0"/>
              <a:t>1</a:t>
            </a:fld>
            <a:endParaRPr lang="en-US"/>
          </a:p>
        </p:txBody>
      </p:sp>
    </p:spTree>
    <p:extLst>
      <p:ext uri="{BB962C8B-B14F-4D97-AF65-F5344CB8AC3E}">
        <p14:creationId xmlns:p14="http://schemas.microsoft.com/office/powerpoint/2010/main" val="28238311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ASBI has several online training events planned for the month of July.</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first is a three-part webinar series on Segmental Construction that begins on July 1st. The second session will be July 8th, and the final session will be July 15th. All three sessions will take place from 1:00-3:00 p.m. Eastern and will offer Professional Development hours for attendees. This is a great opportunity to learn about segmental construction in more detail and is a companion webinar series to ASBI’s updated Construction Practices Handbook which I will mention later.</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Then on July 7th, the Florida DOT, ASBI, and the Post-Tensioning Institute are sponsoring an on-line flexible filler certification training. This will be a full-day event and will include a certification exam upon completion.</a:t>
            </a:r>
          </a:p>
          <a:p>
            <a:endParaRPr lang="en-US" dirty="0"/>
          </a:p>
          <a:p>
            <a:r>
              <a:rPr lang="en-US" dirty="0"/>
              <a:t>Finally, in late July, ASBI is offering and on-demand webinar of our Grouting Certification Training. This will be a re-broadcast of the training we held earlier this year and will be available for registrants to take at a time that is convenient for them during a two-week period from July 20th to July 31st. A certification exam will be provided as part of the training as will Professional Development Hours. </a:t>
            </a:r>
          </a:p>
          <a:p>
            <a:endParaRPr lang="en-US" dirty="0"/>
          </a:p>
          <a:p>
            <a:r>
              <a:rPr lang="en-US" dirty="0"/>
              <a:t>Check the events tab of the ASBI website for details on these events. There are registration fees for attending these events however, in most cases those fees are waived for DOT participants.</a:t>
            </a:r>
          </a:p>
          <a:p>
            <a:endParaRPr lang="en-US" dirty="0"/>
          </a:p>
        </p:txBody>
      </p:sp>
      <p:sp>
        <p:nvSpPr>
          <p:cNvPr id="4" name="Slide Number Placeholder 3"/>
          <p:cNvSpPr>
            <a:spLocks noGrp="1"/>
          </p:cNvSpPr>
          <p:nvPr>
            <p:ph type="sldNum" sz="quarter" idx="5"/>
          </p:nvPr>
        </p:nvSpPr>
        <p:spPr/>
        <p:txBody>
          <a:bodyPr/>
          <a:lstStyle/>
          <a:p>
            <a:fld id="{E0420160-4111-4F9F-8E3C-1866BBAD3287}" type="slidenum">
              <a:rPr lang="en-US" smtClean="0"/>
              <a:t>2</a:t>
            </a:fld>
            <a:endParaRPr lang="en-US"/>
          </a:p>
        </p:txBody>
      </p:sp>
    </p:spTree>
    <p:extLst>
      <p:ext uri="{BB962C8B-B14F-4D97-AF65-F5344CB8AC3E}">
        <p14:creationId xmlns:p14="http://schemas.microsoft.com/office/powerpoint/2010/main" val="17409543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latin typeface="Arial" panose="020B0604020202020204" pitchFamily="34" charset="0"/>
              </a:rPr>
              <a:t>The American Segmental Bridge Institute has cancelled their annual Convention originally planned for October 26</a:t>
            </a:r>
            <a:r>
              <a:rPr lang="en-US" altLang="en-US" baseline="30000" dirty="0">
                <a:latin typeface="Arial" panose="020B0604020202020204" pitchFamily="34" charset="0"/>
              </a:rPr>
              <a:t>th</a:t>
            </a:r>
            <a:r>
              <a:rPr lang="en-US" altLang="en-US" dirty="0">
                <a:latin typeface="Arial" panose="020B0604020202020204" pitchFamily="34" charset="0"/>
              </a:rPr>
              <a:t> through 28</a:t>
            </a:r>
            <a:r>
              <a:rPr lang="en-US" altLang="en-US" baseline="30000" dirty="0">
                <a:latin typeface="Arial" panose="020B0604020202020204" pitchFamily="34" charset="0"/>
              </a:rPr>
              <a:t>th</a:t>
            </a:r>
            <a:r>
              <a:rPr lang="en-US" altLang="en-US" dirty="0">
                <a:latin typeface="Arial" panose="020B0604020202020204" pitchFamily="34" charset="0"/>
              </a:rPr>
              <a:t> in Austin Texas due to concerns about attendee safety. However, a Virtual Conference Event will be held on Wednesday, October 28, 2020. Details for this event will be available soon on the ASBI website.</a:t>
            </a:r>
          </a:p>
          <a:p>
            <a:endParaRPr lang="en-US" dirty="0"/>
          </a:p>
        </p:txBody>
      </p:sp>
      <p:sp>
        <p:nvSpPr>
          <p:cNvPr id="4" name="Slide Number Placeholder 3"/>
          <p:cNvSpPr>
            <a:spLocks noGrp="1"/>
          </p:cNvSpPr>
          <p:nvPr>
            <p:ph type="sldNum" sz="quarter" idx="5"/>
          </p:nvPr>
        </p:nvSpPr>
        <p:spPr/>
        <p:txBody>
          <a:bodyPr/>
          <a:lstStyle/>
          <a:p>
            <a:fld id="{E0420160-4111-4F9F-8E3C-1866BBAD3287}" type="slidenum">
              <a:rPr lang="en-US" smtClean="0"/>
              <a:t>3</a:t>
            </a:fld>
            <a:endParaRPr lang="en-US"/>
          </a:p>
        </p:txBody>
      </p:sp>
    </p:spTree>
    <p:extLst>
      <p:ext uri="{BB962C8B-B14F-4D97-AF65-F5344CB8AC3E}">
        <p14:creationId xmlns:p14="http://schemas.microsoft.com/office/powerpoint/2010/main" val="26608078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resources front, I wanted to bring to your attention a publication we updated last year, the “Construction Practices Handbook for Concrete Segmental and Cable-Supported Bridges”. This is now a free pdf download from our website, just look under the “Publications” tab or use your favorite search engine </a:t>
            </a:r>
            <a:r>
              <a:rPr lang="en-US"/>
              <a:t>and look for </a:t>
            </a:r>
            <a:r>
              <a:rPr lang="en-US" dirty="0"/>
              <a:t>“</a:t>
            </a:r>
            <a:r>
              <a:rPr lang="en-US" dirty="0" err="1"/>
              <a:t>asbi</a:t>
            </a:r>
            <a:r>
              <a:rPr lang="en-US" dirty="0"/>
              <a:t> construction handbook”.</a:t>
            </a:r>
          </a:p>
          <a:p>
            <a:endParaRPr lang="en-US" dirty="0"/>
          </a:p>
          <a:p>
            <a:r>
              <a:rPr lang="en-US" dirty="0"/>
              <a:t>This “How-To Handbook” was developed to provide guidance for construction of concrete segmental bridges. The overall goal is to facilitate the construction process, avoid common difficulties previously encountered, and reduce impacts to projects. This handbook is intended to be an industry guide aimed at focusing on specific aspects of the technology based on past experience.</a:t>
            </a:r>
          </a:p>
        </p:txBody>
      </p:sp>
      <p:sp>
        <p:nvSpPr>
          <p:cNvPr id="4" name="Slide Number Placeholder 3"/>
          <p:cNvSpPr>
            <a:spLocks noGrp="1"/>
          </p:cNvSpPr>
          <p:nvPr>
            <p:ph type="sldNum" sz="quarter" idx="5"/>
          </p:nvPr>
        </p:nvSpPr>
        <p:spPr/>
        <p:txBody>
          <a:bodyPr/>
          <a:lstStyle/>
          <a:p>
            <a:fld id="{E0420160-4111-4F9F-8E3C-1866BBAD3287}" type="slidenum">
              <a:rPr lang="en-US" smtClean="0"/>
              <a:t>4</a:t>
            </a:fld>
            <a:endParaRPr lang="en-US"/>
          </a:p>
        </p:txBody>
      </p:sp>
    </p:spTree>
    <p:extLst>
      <p:ext uri="{BB962C8B-B14F-4D97-AF65-F5344CB8AC3E}">
        <p14:creationId xmlns:p14="http://schemas.microsoft.com/office/powerpoint/2010/main" val="7417782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Two other recently updated publications I would like to mention were published last year by the Post-Tensioning Institute. These are the M50, </a:t>
            </a:r>
            <a:r>
              <a:rPr lang="en-US" i="1" dirty="0"/>
              <a:t>Specifications for multi-strand grouted PT </a:t>
            </a:r>
            <a:r>
              <a:rPr lang="en-US" dirty="0"/>
              <a:t>and the M55 </a:t>
            </a:r>
            <a:r>
              <a:rPr lang="en-US" i="1" dirty="0"/>
              <a:t>Specifications for Grouting of Post-Tensioned Structures. </a:t>
            </a:r>
            <a:r>
              <a:rPr lang="en-US" dirty="0"/>
              <a:t>The previously mentioned ASBI Grouting Certification Training has been updated to be in-sync with these latest Specifications.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These specifications were developed through a consensus process with input from owners, designers, contractors and material suppliers. As such, they represent the best practices in the marketplace today. I would strongly encourage your state to consider adopting these specifications for all your grouted post-tensioning projects. If you need more information about how your state can adopt these specifications, you are encouraged to contact PTI or you are welcome to contact 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B374DC6A-7DF3-44B3-8558-2A7ACF8BB3CD}" type="slidenum">
              <a:rPr lang="en-US" smtClean="0"/>
              <a:pPr/>
              <a:t>5</a:t>
            </a:fld>
            <a:endParaRPr lang="en-US" dirty="0"/>
          </a:p>
        </p:txBody>
      </p:sp>
    </p:spTree>
    <p:extLst>
      <p:ext uri="{BB962C8B-B14F-4D97-AF65-F5344CB8AC3E}">
        <p14:creationId xmlns:p14="http://schemas.microsoft.com/office/powerpoint/2010/main" val="35021306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finally, the date and location has also been selected for the 2021 Convention. This time we will be in Tucson, Arizona, November 8</a:t>
            </a:r>
            <a:r>
              <a:rPr lang="en-US" baseline="30000" dirty="0"/>
              <a:t>th</a:t>
            </a:r>
            <a:r>
              <a:rPr lang="en-US" dirty="0"/>
              <a:t> through 10</a:t>
            </a:r>
            <a:r>
              <a:rPr lang="en-US" baseline="30000" dirty="0"/>
              <a:t>th</a:t>
            </a:r>
            <a:r>
              <a:rPr lang="en-US" dirty="0"/>
              <a:t> at the Westin, La Paloma. This will be another outstanding ASBI hosted event so go ahead and put it on your calendar. </a:t>
            </a:r>
          </a:p>
          <a:p>
            <a:endParaRPr lang="en-US" dirty="0"/>
          </a:p>
          <a:p>
            <a:r>
              <a:rPr lang="en-US" dirty="0"/>
              <a:t>Thank you.</a:t>
            </a:r>
          </a:p>
        </p:txBody>
      </p:sp>
      <p:sp>
        <p:nvSpPr>
          <p:cNvPr id="4" name="Date Placeholder 3"/>
          <p:cNvSpPr>
            <a:spLocks noGrp="1"/>
          </p:cNvSpPr>
          <p:nvPr>
            <p:ph type="dt" idx="1"/>
          </p:nvPr>
        </p:nvSpPr>
        <p:spPr/>
        <p:txBody>
          <a:bodyPr/>
          <a:lstStyle/>
          <a:p>
            <a:endParaRPr lang="en-US" dirty="0"/>
          </a:p>
        </p:txBody>
      </p:sp>
    </p:spTree>
    <p:extLst>
      <p:ext uri="{BB962C8B-B14F-4D97-AF65-F5344CB8AC3E}">
        <p14:creationId xmlns:p14="http://schemas.microsoft.com/office/powerpoint/2010/main" val="37219839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2038350"/>
            <a:ext cx="8229600" cy="762000"/>
          </a:xfrm>
        </p:spPr>
        <p:txBody>
          <a:bodyPr/>
          <a:lstStyle>
            <a:lvl1pPr>
              <a:defRPr baseline="0">
                <a:solidFill>
                  <a:srgbClr val="FFFFFF"/>
                </a:solidFill>
                <a:latin typeface="+mn-lt"/>
              </a:defRPr>
            </a:lvl1pPr>
          </a:lstStyle>
          <a:p>
            <a:r>
              <a:rPr lang="en-US" dirty="0"/>
              <a:t>Intro Title</a:t>
            </a:r>
          </a:p>
        </p:txBody>
      </p:sp>
      <p:sp>
        <p:nvSpPr>
          <p:cNvPr id="3" name="Subtitle 2"/>
          <p:cNvSpPr>
            <a:spLocks noGrp="1"/>
          </p:cNvSpPr>
          <p:nvPr>
            <p:ph type="subTitle" idx="1" hasCustomPrompt="1"/>
          </p:nvPr>
        </p:nvSpPr>
        <p:spPr>
          <a:xfrm>
            <a:off x="457200" y="1581150"/>
            <a:ext cx="8229600" cy="457200"/>
          </a:xfrm>
        </p:spPr>
        <p:txBody>
          <a:bodyPr>
            <a:normAutofit/>
          </a:bodyPr>
          <a:lstStyle>
            <a:lvl1pPr marL="0" indent="0" algn="ctr">
              <a:buNone/>
              <a:defRPr sz="2400">
                <a:solidFill>
                  <a:srgbClr val="FDCF0B"/>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Intro </a:t>
            </a:r>
            <a:r>
              <a:rPr lang="en-US" dirty="0" err="1"/>
              <a:t>Preheader</a:t>
            </a:r>
            <a:endParaRPr lang="en-US" dirty="0"/>
          </a:p>
        </p:txBody>
      </p:sp>
      <p:sp>
        <p:nvSpPr>
          <p:cNvPr id="4" name="Slide Number Placeholder 3">
            <a:extLst>
              <a:ext uri="{FF2B5EF4-FFF2-40B4-BE49-F238E27FC236}">
                <a16:creationId xmlns:a16="http://schemas.microsoft.com/office/drawing/2014/main" id="{AFE43EFD-A255-45E9-82F3-B78C49C63FBE}"/>
              </a:ext>
            </a:extLst>
          </p:cNvPr>
          <p:cNvSpPr>
            <a:spLocks noGrp="1"/>
          </p:cNvSpPr>
          <p:nvPr>
            <p:ph type="sldNum" sz="quarter" idx="10"/>
          </p:nvPr>
        </p:nvSpPr>
        <p:spPr/>
        <p:txBody>
          <a:bodyPr/>
          <a:lstStyle/>
          <a:p>
            <a:fld id="{0C9F9EC2-A6ED-41DB-A8AA-A02C04E716C3}" type="slidenum">
              <a:rPr lang="en-US" smtClean="0"/>
              <a:t>‹#›</a:t>
            </a:fld>
            <a:endParaRPr lang="en-US"/>
          </a:p>
        </p:txBody>
      </p:sp>
    </p:spTree>
    <p:extLst>
      <p:ext uri="{BB962C8B-B14F-4D97-AF65-F5344CB8AC3E}">
        <p14:creationId xmlns:p14="http://schemas.microsoft.com/office/powerpoint/2010/main" val="21741784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Single Content Box - Lig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61950"/>
            <a:ext cx="8229600" cy="685800"/>
          </a:xfrm>
        </p:spPr>
        <p:txBody>
          <a:bodyPr/>
          <a:lstStyle>
            <a:lvl1pPr>
              <a:defRPr baseline="0"/>
            </a:lvl1pPr>
          </a:lstStyle>
          <a:p>
            <a:r>
              <a:rPr lang="en-US" dirty="0"/>
              <a:t>Single Content - Light</a:t>
            </a:r>
          </a:p>
        </p:txBody>
      </p:sp>
      <p:sp>
        <p:nvSpPr>
          <p:cNvPr id="3" name="Content Placeholder 2"/>
          <p:cNvSpPr>
            <a:spLocks noGrp="1"/>
          </p:cNvSpPr>
          <p:nvPr>
            <p:ph idx="1"/>
          </p:nvPr>
        </p:nvSpPr>
        <p:spPr>
          <a:xfrm>
            <a:off x="457200" y="1047750"/>
            <a:ext cx="8229600" cy="293727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4" name="Picture 3">
            <a:extLst>
              <a:ext uri="{FF2B5EF4-FFF2-40B4-BE49-F238E27FC236}">
                <a16:creationId xmlns:a16="http://schemas.microsoft.com/office/drawing/2014/main" id="{94487E2C-1279-624D-A99F-D1D2729FB72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019800" y="4469130"/>
            <a:ext cx="2895600" cy="464820"/>
          </a:xfrm>
          <a:prstGeom prst="rect">
            <a:avLst/>
          </a:prstGeom>
        </p:spPr>
      </p:pic>
      <p:sp>
        <p:nvSpPr>
          <p:cNvPr id="5" name="Slide Number Placeholder 4">
            <a:extLst>
              <a:ext uri="{FF2B5EF4-FFF2-40B4-BE49-F238E27FC236}">
                <a16:creationId xmlns:a16="http://schemas.microsoft.com/office/drawing/2014/main" id="{3736C9F2-6545-4E5C-8D4E-A4B640987C27}"/>
              </a:ext>
            </a:extLst>
          </p:cNvPr>
          <p:cNvSpPr>
            <a:spLocks noGrp="1"/>
          </p:cNvSpPr>
          <p:nvPr>
            <p:ph type="sldNum" sz="quarter" idx="10"/>
          </p:nvPr>
        </p:nvSpPr>
        <p:spPr/>
        <p:txBody>
          <a:bodyPr/>
          <a:lstStyle/>
          <a:p>
            <a:fld id="{0C9F9EC2-A6ED-41DB-A8AA-A02C04E716C3}" type="slidenum">
              <a:rPr lang="en-US" smtClean="0"/>
              <a:t>‹#›</a:t>
            </a:fld>
            <a:endParaRPr lang="en-US"/>
          </a:p>
        </p:txBody>
      </p:sp>
    </p:spTree>
    <p:extLst>
      <p:ext uri="{BB962C8B-B14F-4D97-AF65-F5344CB8AC3E}">
        <p14:creationId xmlns:p14="http://schemas.microsoft.com/office/powerpoint/2010/main" val="35108330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Single Content Box - Dar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61950"/>
            <a:ext cx="8229600" cy="685800"/>
          </a:xfrm>
        </p:spPr>
        <p:txBody>
          <a:bodyPr/>
          <a:lstStyle>
            <a:lvl1pPr>
              <a:defRPr>
                <a:solidFill>
                  <a:srgbClr val="FDCF0B"/>
                </a:solidFill>
              </a:defRPr>
            </a:lvl1pPr>
          </a:lstStyle>
          <a:p>
            <a:r>
              <a:rPr lang="en-US" dirty="0"/>
              <a:t>Single Content - Dark</a:t>
            </a:r>
          </a:p>
        </p:txBody>
      </p:sp>
      <p:sp>
        <p:nvSpPr>
          <p:cNvPr id="3" name="Content Placeholder 2"/>
          <p:cNvSpPr>
            <a:spLocks noGrp="1"/>
          </p:cNvSpPr>
          <p:nvPr>
            <p:ph idx="1"/>
          </p:nvPr>
        </p:nvSpPr>
        <p:spPr>
          <a:xfrm>
            <a:off x="457200" y="1047750"/>
            <a:ext cx="8229600" cy="2937272"/>
          </a:xfrm>
        </p:spPr>
        <p:txBody>
          <a:bodyPr/>
          <a:lstStyle>
            <a:lvl1pPr marL="342900" indent="-342900">
              <a:buClr>
                <a:srgbClr val="FDCF0B"/>
              </a:buClr>
              <a:buFont typeface="Arial" pitchFamily="34" charset="0"/>
              <a:buChar char="•"/>
              <a:defRPr b="1">
                <a:solidFill>
                  <a:schemeClr val="bg2">
                    <a:lumMod val="20000"/>
                    <a:lumOff val="80000"/>
                  </a:schemeClr>
                </a:solidFill>
              </a:defRPr>
            </a:lvl1pPr>
            <a:lvl2pPr>
              <a:buClr>
                <a:srgbClr val="FDCF0B"/>
              </a:buClr>
              <a:defRPr>
                <a:solidFill>
                  <a:schemeClr val="bg2">
                    <a:lumMod val="20000"/>
                    <a:lumOff val="80000"/>
                  </a:schemeClr>
                </a:solidFill>
              </a:defRPr>
            </a:lvl2pPr>
            <a:lvl3pPr>
              <a:buClr>
                <a:srgbClr val="FDCF0B"/>
              </a:buClr>
              <a:defRPr>
                <a:solidFill>
                  <a:schemeClr val="bg2">
                    <a:lumMod val="20000"/>
                    <a:lumOff val="80000"/>
                  </a:schemeClr>
                </a:solidFill>
              </a:defRPr>
            </a:lvl3pPr>
            <a:lvl4pPr>
              <a:buClr>
                <a:srgbClr val="FDCF0B"/>
              </a:buClr>
              <a:defRPr>
                <a:solidFill>
                  <a:schemeClr val="bg2">
                    <a:lumMod val="20000"/>
                    <a:lumOff val="80000"/>
                  </a:schemeClr>
                </a:solidFill>
              </a:defRPr>
            </a:lvl4pPr>
            <a:lvl5pPr>
              <a:buClr>
                <a:srgbClr val="FDCF0B"/>
              </a:buClr>
              <a:defRPr>
                <a:solidFill>
                  <a:schemeClr val="bg2">
                    <a:lumMod val="20000"/>
                    <a:lumOff val="80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descr="A close up of a logo&#10;&#10;Description automatically generated">
            <a:extLst>
              <a:ext uri="{FF2B5EF4-FFF2-40B4-BE49-F238E27FC236}">
                <a16:creationId xmlns:a16="http://schemas.microsoft.com/office/drawing/2014/main" id="{EBD1F3CB-24E6-A34C-96E4-7D5518E16BA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019800" y="4469130"/>
            <a:ext cx="2895600" cy="464820"/>
          </a:xfrm>
          <a:prstGeom prst="rect">
            <a:avLst/>
          </a:prstGeom>
        </p:spPr>
      </p:pic>
      <p:sp>
        <p:nvSpPr>
          <p:cNvPr id="4" name="Slide Number Placeholder 3">
            <a:extLst>
              <a:ext uri="{FF2B5EF4-FFF2-40B4-BE49-F238E27FC236}">
                <a16:creationId xmlns:a16="http://schemas.microsoft.com/office/drawing/2014/main" id="{CB07FA63-4B54-4CA3-A9B9-DBCE796FFE95}"/>
              </a:ext>
            </a:extLst>
          </p:cNvPr>
          <p:cNvSpPr>
            <a:spLocks noGrp="1"/>
          </p:cNvSpPr>
          <p:nvPr>
            <p:ph type="sldNum" sz="quarter" idx="10"/>
          </p:nvPr>
        </p:nvSpPr>
        <p:spPr/>
        <p:txBody>
          <a:bodyPr/>
          <a:lstStyle/>
          <a:p>
            <a:fld id="{0C9F9EC2-A6ED-41DB-A8AA-A02C04E716C3}" type="slidenum">
              <a:rPr lang="en-US" smtClean="0"/>
              <a:pPr/>
              <a:t>‹#›</a:t>
            </a:fld>
            <a:endParaRPr lang="en-US"/>
          </a:p>
        </p:txBody>
      </p:sp>
    </p:spTree>
    <p:extLst>
      <p:ext uri="{BB962C8B-B14F-4D97-AF65-F5344CB8AC3E}">
        <p14:creationId xmlns:p14="http://schemas.microsoft.com/office/powerpoint/2010/main" val="3298174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uble Content Box - Ligh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Two Content - Light</a:t>
            </a:r>
          </a:p>
        </p:txBody>
      </p:sp>
      <p:sp>
        <p:nvSpPr>
          <p:cNvPr id="3" name="Content Placeholder 2"/>
          <p:cNvSpPr>
            <a:spLocks noGrp="1"/>
          </p:cNvSpPr>
          <p:nvPr>
            <p:ph sz="half" idx="1"/>
          </p:nvPr>
        </p:nvSpPr>
        <p:spPr>
          <a:xfrm>
            <a:off x="457200" y="1123950"/>
            <a:ext cx="4038600" cy="314718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123950"/>
            <a:ext cx="4038600" cy="314718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a:extLst>
              <a:ext uri="{FF2B5EF4-FFF2-40B4-BE49-F238E27FC236}">
                <a16:creationId xmlns:a16="http://schemas.microsoft.com/office/drawing/2014/main" id="{44111070-3A5E-334F-903E-767A34EFE7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019800" y="4469130"/>
            <a:ext cx="2895600" cy="464820"/>
          </a:xfrm>
          <a:prstGeom prst="rect">
            <a:avLst/>
          </a:prstGeom>
        </p:spPr>
      </p:pic>
      <p:sp>
        <p:nvSpPr>
          <p:cNvPr id="6" name="Slide Number Placeholder 5">
            <a:extLst>
              <a:ext uri="{FF2B5EF4-FFF2-40B4-BE49-F238E27FC236}">
                <a16:creationId xmlns:a16="http://schemas.microsoft.com/office/drawing/2014/main" id="{96AC177A-5C60-446B-A33A-043ABD7B7A7D}"/>
              </a:ext>
            </a:extLst>
          </p:cNvPr>
          <p:cNvSpPr>
            <a:spLocks noGrp="1"/>
          </p:cNvSpPr>
          <p:nvPr>
            <p:ph type="sldNum" sz="quarter" idx="10"/>
          </p:nvPr>
        </p:nvSpPr>
        <p:spPr/>
        <p:txBody>
          <a:bodyPr/>
          <a:lstStyle/>
          <a:p>
            <a:fld id="{0C9F9EC2-A6ED-41DB-A8AA-A02C04E716C3}" type="slidenum">
              <a:rPr lang="en-US" smtClean="0"/>
              <a:pPr/>
              <a:t>‹#›</a:t>
            </a:fld>
            <a:endParaRPr lang="en-US"/>
          </a:p>
        </p:txBody>
      </p:sp>
    </p:spTree>
    <p:extLst>
      <p:ext uri="{BB962C8B-B14F-4D97-AF65-F5344CB8AC3E}">
        <p14:creationId xmlns:p14="http://schemas.microsoft.com/office/powerpoint/2010/main" val="28063534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ouble Content Box - Dar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457200" y="1123950"/>
            <a:ext cx="4040188" cy="2963466"/>
          </a:xfrm>
        </p:spPr>
        <p:txBody>
          <a:bodyPr/>
          <a:lstStyle>
            <a:lvl1pPr>
              <a:buClr>
                <a:schemeClr val="bg1"/>
              </a:buClr>
              <a:defRPr sz="2400" b="1">
                <a:solidFill>
                  <a:schemeClr val="bg2">
                    <a:lumMod val="20000"/>
                    <a:lumOff val="80000"/>
                  </a:schemeClr>
                </a:solidFill>
              </a:defRPr>
            </a:lvl1pPr>
            <a:lvl2pPr>
              <a:buClr>
                <a:schemeClr val="bg1"/>
              </a:buClr>
              <a:defRPr sz="2000">
                <a:solidFill>
                  <a:schemeClr val="bg2">
                    <a:lumMod val="20000"/>
                    <a:lumOff val="80000"/>
                  </a:schemeClr>
                </a:solidFill>
              </a:defRPr>
            </a:lvl2pPr>
            <a:lvl3pPr>
              <a:buClr>
                <a:schemeClr val="bg1"/>
              </a:buClr>
              <a:defRPr sz="1800">
                <a:solidFill>
                  <a:schemeClr val="bg2">
                    <a:lumMod val="20000"/>
                    <a:lumOff val="80000"/>
                  </a:schemeClr>
                </a:solidFill>
              </a:defRPr>
            </a:lvl3pPr>
            <a:lvl4pPr>
              <a:buClr>
                <a:schemeClr val="bg1"/>
              </a:buClr>
              <a:defRPr sz="1600">
                <a:solidFill>
                  <a:schemeClr val="bg2">
                    <a:lumMod val="20000"/>
                    <a:lumOff val="80000"/>
                  </a:schemeClr>
                </a:solidFill>
              </a:defRPr>
            </a:lvl4pPr>
            <a:lvl5pPr>
              <a:buClr>
                <a:schemeClr val="bg1"/>
              </a:buClr>
              <a:defRPr sz="1600">
                <a:solidFill>
                  <a:schemeClr val="bg2">
                    <a:lumMod val="20000"/>
                    <a:lumOff val="80000"/>
                  </a:schemeClr>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5"/>
          <p:cNvSpPr>
            <a:spLocks noGrp="1"/>
          </p:cNvSpPr>
          <p:nvPr>
            <p:ph sz="quarter" idx="4"/>
          </p:nvPr>
        </p:nvSpPr>
        <p:spPr>
          <a:xfrm>
            <a:off x="4645028" y="1123950"/>
            <a:ext cx="4041775" cy="2963466"/>
          </a:xfrm>
        </p:spPr>
        <p:txBody>
          <a:bodyPr/>
          <a:lstStyle>
            <a:lvl1pPr marL="0" indent="0">
              <a:buNone/>
              <a:defRPr sz="2400">
                <a:solidFill>
                  <a:schemeClr val="bg2">
                    <a:lumMod val="20000"/>
                    <a:lumOff val="80000"/>
                  </a:schemeClr>
                </a:solidFill>
              </a:defRPr>
            </a:lvl1pPr>
            <a:lvl2pPr>
              <a:defRPr sz="2000">
                <a:solidFill>
                  <a:schemeClr val="bg2">
                    <a:lumMod val="20000"/>
                    <a:lumOff val="80000"/>
                  </a:schemeClr>
                </a:solidFill>
              </a:defRPr>
            </a:lvl2pPr>
            <a:lvl3pPr>
              <a:defRPr sz="1800">
                <a:solidFill>
                  <a:schemeClr val="bg2">
                    <a:lumMod val="20000"/>
                    <a:lumOff val="80000"/>
                  </a:schemeClr>
                </a:solidFill>
              </a:defRPr>
            </a:lvl3pPr>
            <a:lvl4pPr>
              <a:defRPr sz="1600">
                <a:solidFill>
                  <a:schemeClr val="bg2">
                    <a:lumMod val="20000"/>
                    <a:lumOff val="80000"/>
                  </a:schemeClr>
                </a:solidFill>
              </a:defRPr>
            </a:lvl4pPr>
            <a:lvl5pPr>
              <a:defRPr sz="1600">
                <a:solidFill>
                  <a:schemeClr val="bg2">
                    <a:lumMod val="20000"/>
                    <a:lumOff val="80000"/>
                  </a:schemeClr>
                </a:solidFill>
              </a:defRPr>
            </a:lvl5pPr>
            <a:lvl6pPr>
              <a:defRPr sz="1600"/>
            </a:lvl6pPr>
            <a:lvl7pPr>
              <a:defRPr sz="1600"/>
            </a:lvl7pPr>
            <a:lvl8pPr>
              <a:defRPr sz="1600"/>
            </a:lvl8pPr>
            <a:lvl9pPr>
              <a:defRPr sz="1600"/>
            </a:lvl9pPr>
          </a:lstStyle>
          <a:p>
            <a:pPr lvl="0"/>
            <a:endParaRPr lang="en-US" dirty="0"/>
          </a:p>
        </p:txBody>
      </p:sp>
      <p:sp>
        <p:nvSpPr>
          <p:cNvPr id="10" name="Title 1"/>
          <p:cNvSpPr>
            <a:spLocks noGrp="1"/>
          </p:cNvSpPr>
          <p:nvPr>
            <p:ph type="title" hasCustomPrompt="1"/>
          </p:nvPr>
        </p:nvSpPr>
        <p:spPr>
          <a:xfrm>
            <a:off x="457200" y="361950"/>
            <a:ext cx="8229600" cy="685800"/>
          </a:xfrm>
        </p:spPr>
        <p:txBody>
          <a:bodyPr/>
          <a:lstStyle>
            <a:lvl1pPr>
              <a:defRPr>
                <a:solidFill>
                  <a:srgbClr val="FDCF0B"/>
                </a:solidFill>
              </a:defRPr>
            </a:lvl1pPr>
          </a:lstStyle>
          <a:p>
            <a:r>
              <a:rPr lang="en-US" dirty="0"/>
              <a:t>Two Content - Dark</a:t>
            </a:r>
          </a:p>
        </p:txBody>
      </p:sp>
      <p:pic>
        <p:nvPicPr>
          <p:cNvPr id="8" name="Picture 7" descr="A close up of a logo&#10;&#10;Description automatically generated">
            <a:extLst>
              <a:ext uri="{FF2B5EF4-FFF2-40B4-BE49-F238E27FC236}">
                <a16:creationId xmlns:a16="http://schemas.microsoft.com/office/drawing/2014/main" id="{2038302C-F87F-7A4A-85DE-824D90E0103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019800" y="4469130"/>
            <a:ext cx="2895600" cy="464820"/>
          </a:xfrm>
          <a:prstGeom prst="rect">
            <a:avLst/>
          </a:prstGeom>
        </p:spPr>
      </p:pic>
      <p:sp>
        <p:nvSpPr>
          <p:cNvPr id="2" name="Slide Number Placeholder 1">
            <a:extLst>
              <a:ext uri="{FF2B5EF4-FFF2-40B4-BE49-F238E27FC236}">
                <a16:creationId xmlns:a16="http://schemas.microsoft.com/office/drawing/2014/main" id="{AF36338D-10A6-43AF-8313-91B1126CEE6B}"/>
              </a:ext>
            </a:extLst>
          </p:cNvPr>
          <p:cNvSpPr>
            <a:spLocks noGrp="1"/>
          </p:cNvSpPr>
          <p:nvPr>
            <p:ph type="sldNum" sz="quarter" idx="10"/>
          </p:nvPr>
        </p:nvSpPr>
        <p:spPr>
          <a:xfrm>
            <a:off x="304800" y="4708723"/>
            <a:ext cx="2057400" cy="274637"/>
          </a:xfrm>
        </p:spPr>
        <p:txBody>
          <a:bodyPr/>
          <a:lstStyle/>
          <a:p>
            <a:fld id="{0C9F9EC2-A6ED-41DB-A8AA-A02C04E716C3}" type="slidenum">
              <a:rPr lang="en-US" smtClean="0"/>
              <a:t>‹#›</a:t>
            </a:fld>
            <a:endParaRPr lang="en-US"/>
          </a:p>
        </p:txBody>
      </p:sp>
    </p:spTree>
    <p:extLst>
      <p:ext uri="{BB962C8B-B14F-4D97-AF65-F5344CB8AC3E}">
        <p14:creationId xmlns:p14="http://schemas.microsoft.com/office/powerpoint/2010/main" val="161919405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61950"/>
            <a:ext cx="8229600" cy="685800"/>
          </a:xfrm>
          <a:prstGeom prst="rect">
            <a:avLst/>
          </a:prstGeom>
          <a:ln>
            <a:noFill/>
          </a:ln>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047751"/>
            <a:ext cx="8229600" cy="2979420"/>
          </a:xfrm>
          <a:prstGeom prst="rect">
            <a:avLst/>
          </a:prstGeom>
          <a:ln>
            <a:noFill/>
          </a:ln>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p:txBody>
      </p:sp>
      <p:sp>
        <p:nvSpPr>
          <p:cNvPr id="4" name="Slide Number Placeholder 3">
            <a:extLst>
              <a:ext uri="{FF2B5EF4-FFF2-40B4-BE49-F238E27FC236}">
                <a16:creationId xmlns:a16="http://schemas.microsoft.com/office/drawing/2014/main" id="{8B7943D6-7264-46D1-B3CF-173F1A72C9A3}"/>
              </a:ext>
            </a:extLst>
          </p:cNvPr>
          <p:cNvSpPr>
            <a:spLocks noGrp="1"/>
          </p:cNvSpPr>
          <p:nvPr>
            <p:ph type="sldNum" sz="quarter" idx="4"/>
          </p:nvPr>
        </p:nvSpPr>
        <p:spPr>
          <a:xfrm>
            <a:off x="228600" y="4644231"/>
            <a:ext cx="2057400" cy="274637"/>
          </a:xfrm>
          <a:prstGeom prst="rect">
            <a:avLst/>
          </a:prstGeom>
        </p:spPr>
        <p:txBody>
          <a:bodyPr vert="horz" lIns="91440" tIns="45720" rIns="91440" bIns="45720" rtlCol="0" anchor="ctr"/>
          <a:lstStyle>
            <a:lvl1pPr algn="l">
              <a:defRPr sz="2000" b="1">
                <a:solidFill>
                  <a:schemeClr val="bg2"/>
                </a:solidFill>
              </a:defRPr>
            </a:lvl1pPr>
          </a:lstStyle>
          <a:p>
            <a:fld id="{0C9F9EC2-A6ED-41DB-A8AA-A02C04E716C3}" type="slidenum">
              <a:rPr lang="en-US" smtClean="0"/>
              <a:pPr/>
              <a:t>‹#›</a:t>
            </a:fld>
            <a:endParaRPr lang="en-US" dirty="0"/>
          </a:p>
        </p:txBody>
      </p:sp>
    </p:spTree>
    <p:extLst>
      <p:ext uri="{BB962C8B-B14F-4D97-AF65-F5344CB8AC3E}">
        <p14:creationId xmlns:p14="http://schemas.microsoft.com/office/powerpoint/2010/main" val="31857468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9" r:id="rId3"/>
    <p:sldLayoutId id="2147483652" r:id="rId4"/>
    <p:sldLayoutId id="2147483653" r:id="rId5"/>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800" kern="1200">
          <a:solidFill>
            <a:schemeClr val="accent2"/>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2"/>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7.jpeg"/><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6.png"/><Relationship Id="rId5" Type="http://schemas.openxmlformats.org/officeDocument/2006/relationships/hyperlink" Target="https://www.asbi-assoc.org/" TargetMode="External"/><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slideLayout" Target="../slideLayouts/slideLayout3.xml"/><Relationship Id="rId7" Type="http://schemas.openxmlformats.org/officeDocument/2006/relationships/image" Target="../media/image9.jpg"/><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6.png"/><Relationship Id="rId5" Type="http://schemas.openxmlformats.org/officeDocument/2006/relationships/image" Target="../media/image8.jp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6.png"/><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hyperlink" Target="https://www.asbi-assoc.org/" TargetMode="External"/><Relationship Id="rId5" Type="http://schemas.openxmlformats.org/officeDocument/2006/relationships/image" Target="../media/image11.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slideLayout" Target="../slideLayouts/slideLayout3.xml"/><Relationship Id="rId7" Type="http://schemas.openxmlformats.org/officeDocument/2006/relationships/image" Target="../media/image14.jpg"/><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notesSlide" Target="../notesSlides/notesSlide5.xml"/><Relationship Id="rId9"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6.png"/><Relationship Id="rId5" Type="http://schemas.openxmlformats.org/officeDocument/2006/relationships/image" Target="../media/image16.jpeg"/><Relationship Id="rId4"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7D7BAEB-6C5A-4E4E-8279-B3075463B168}"/>
              </a:ext>
            </a:extLst>
          </p:cNvPr>
          <p:cNvSpPr>
            <a:spLocks noGrp="1"/>
          </p:cNvSpPr>
          <p:nvPr>
            <p:ph type="ctrTitle"/>
          </p:nvPr>
        </p:nvSpPr>
        <p:spPr>
          <a:xfrm>
            <a:off x="533400" y="2343151"/>
            <a:ext cx="8229600" cy="762000"/>
          </a:xfrm>
        </p:spPr>
        <p:txBody>
          <a:bodyPr>
            <a:normAutofit fontScale="90000"/>
          </a:bodyPr>
          <a:lstStyle/>
          <a:p>
            <a:r>
              <a:rPr lang="en-US" dirty="0"/>
              <a:t>ASBI Update</a:t>
            </a:r>
            <a:br>
              <a:rPr lang="en-US" dirty="0"/>
            </a:br>
            <a:r>
              <a:rPr lang="en-US" sz="2200" dirty="0"/>
              <a:t>June 1, 2020</a:t>
            </a:r>
          </a:p>
        </p:txBody>
      </p:sp>
      <p:sp>
        <p:nvSpPr>
          <p:cNvPr id="5" name="Subtitle 4">
            <a:extLst>
              <a:ext uri="{FF2B5EF4-FFF2-40B4-BE49-F238E27FC236}">
                <a16:creationId xmlns:a16="http://schemas.microsoft.com/office/drawing/2014/main" id="{F62A5733-4C50-405A-A48A-F7154BEB467E}"/>
              </a:ext>
            </a:extLst>
          </p:cNvPr>
          <p:cNvSpPr>
            <a:spLocks noGrp="1"/>
          </p:cNvSpPr>
          <p:nvPr>
            <p:ph type="subTitle" idx="1"/>
          </p:nvPr>
        </p:nvSpPr>
        <p:spPr>
          <a:xfrm>
            <a:off x="457200" y="1581150"/>
            <a:ext cx="8229600" cy="762000"/>
          </a:xfrm>
        </p:spPr>
        <p:txBody>
          <a:bodyPr>
            <a:normAutofit/>
          </a:bodyPr>
          <a:lstStyle/>
          <a:p>
            <a:r>
              <a:rPr lang="en-US" dirty="0"/>
              <a:t>AASHTO Committee on Bridges and Structures Annual Meeting</a:t>
            </a:r>
          </a:p>
        </p:txBody>
      </p:sp>
      <p:pic>
        <p:nvPicPr>
          <p:cNvPr id="3" name="Picture 2" descr="A person wearing a suit and tie&#10;&#10;Description automatically generated">
            <a:extLst>
              <a:ext uri="{FF2B5EF4-FFF2-40B4-BE49-F238E27FC236}">
                <a16:creationId xmlns:a16="http://schemas.microsoft.com/office/drawing/2014/main" id="{EC7C5E88-D08E-43B5-B4E4-014AA3E0E6B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762000" y="2571750"/>
            <a:ext cx="1630679" cy="2038349"/>
          </a:xfrm>
          <a:prstGeom prst="rect">
            <a:avLst/>
          </a:prstGeom>
        </p:spPr>
      </p:pic>
      <p:sp>
        <p:nvSpPr>
          <p:cNvPr id="6" name="Title 3">
            <a:extLst>
              <a:ext uri="{FF2B5EF4-FFF2-40B4-BE49-F238E27FC236}">
                <a16:creationId xmlns:a16="http://schemas.microsoft.com/office/drawing/2014/main" id="{A4A92F92-815F-40C2-B1B6-5A3ADF1B1897}"/>
              </a:ext>
            </a:extLst>
          </p:cNvPr>
          <p:cNvSpPr txBox="1">
            <a:spLocks/>
          </p:cNvSpPr>
          <p:nvPr/>
        </p:nvSpPr>
        <p:spPr>
          <a:xfrm>
            <a:off x="2413461" y="3848099"/>
            <a:ext cx="4038601" cy="762000"/>
          </a:xfrm>
          <a:prstGeom prst="rect">
            <a:avLst/>
          </a:prstGeom>
          <a:ln>
            <a:noFill/>
          </a:ln>
        </p:spPr>
        <p:txBody>
          <a:bodyPr vert="horz" lIns="91440" tIns="45720" rIns="91440" bIns="45720" rtlCol="0" anchor="ctr">
            <a:normAutofit fontScale="97500"/>
          </a:bodyPr>
          <a:lstStyle>
            <a:lvl1pPr algn="ctr" defTabSz="914400" rtl="0" eaLnBrk="1" latinLnBrk="0" hangingPunct="1">
              <a:spcBef>
                <a:spcPct val="0"/>
              </a:spcBef>
              <a:buNone/>
              <a:defRPr sz="4400" kern="1200" baseline="0">
                <a:solidFill>
                  <a:srgbClr val="FFFFFF"/>
                </a:solidFill>
                <a:latin typeface="+mn-lt"/>
                <a:ea typeface="+mj-ea"/>
                <a:cs typeface="+mj-cs"/>
              </a:defRPr>
            </a:lvl1pPr>
          </a:lstStyle>
          <a:p>
            <a:pPr algn="l"/>
            <a:r>
              <a:rPr lang="en-US" sz="1800" dirty="0"/>
              <a:t>Gregg Freeby</a:t>
            </a:r>
          </a:p>
          <a:p>
            <a:pPr algn="l"/>
            <a:r>
              <a:rPr lang="en-US" sz="1800" dirty="0"/>
              <a:t>Executive Director</a:t>
            </a:r>
          </a:p>
        </p:txBody>
      </p:sp>
      <p:pic>
        <p:nvPicPr>
          <p:cNvPr id="2" name="Audio 1">
            <a:hlinkClick r:id="" action="ppaction://media"/>
            <a:extLst>
              <a:ext uri="{FF2B5EF4-FFF2-40B4-BE49-F238E27FC236}">
                <a16:creationId xmlns:a16="http://schemas.microsoft.com/office/drawing/2014/main" id="{DBEF5177-5ABC-44A8-A198-5144809492F2}"/>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04238" y="4503738"/>
            <a:ext cx="487362" cy="487362"/>
          </a:xfrm>
          <a:prstGeom prst="rect">
            <a:avLst/>
          </a:prstGeom>
        </p:spPr>
      </p:pic>
    </p:spTree>
    <p:extLst>
      <p:ext uri="{BB962C8B-B14F-4D97-AF65-F5344CB8AC3E}">
        <p14:creationId xmlns:p14="http://schemas.microsoft.com/office/powerpoint/2010/main" val="867338037"/>
      </p:ext>
    </p:extLst>
  </p:cSld>
  <p:clrMapOvr>
    <a:masterClrMapping/>
  </p:clrMapOvr>
  <mc:AlternateContent xmlns:mc="http://schemas.openxmlformats.org/markup-compatibility/2006">
    <mc:Choice xmlns:p14="http://schemas.microsoft.com/office/powerpoint/2010/main" Requires="p14">
      <p:transition spd="slow" p14:dur="2000" advTm="14694"/>
    </mc:Choice>
    <mc:Fallback>
      <p:transition spd="slow" advTm="1469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AC13BA-863E-4B40-9C90-B3209BE6EBB5}"/>
              </a:ext>
            </a:extLst>
          </p:cNvPr>
          <p:cNvSpPr>
            <a:spLocks noGrp="1"/>
          </p:cNvSpPr>
          <p:nvPr>
            <p:ph type="title"/>
          </p:nvPr>
        </p:nvSpPr>
        <p:spPr/>
        <p:txBody>
          <a:bodyPr>
            <a:normAutofit fontScale="90000"/>
          </a:bodyPr>
          <a:lstStyle/>
          <a:p>
            <a:r>
              <a:rPr lang="en-US" dirty="0"/>
              <a:t>Upcoming Events</a:t>
            </a:r>
            <a:br>
              <a:rPr lang="en-US" dirty="0"/>
            </a:br>
            <a:endParaRPr lang="en-US" dirty="0"/>
          </a:p>
        </p:txBody>
      </p:sp>
      <p:sp>
        <p:nvSpPr>
          <p:cNvPr id="3" name="Content Placeholder 2">
            <a:extLst>
              <a:ext uri="{FF2B5EF4-FFF2-40B4-BE49-F238E27FC236}">
                <a16:creationId xmlns:a16="http://schemas.microsoft.com/office/drawing/2014/main" id="{FACC7CBA-FDDF-491D-9B04-3B6C0817D78F}"/>
              </a:ext>
            </a:extLst>
          </p:cNvPr>
          <p:cNvSpPr>
            <a:spLocks noGrp="1"/>
          </p:cNvSpPr>
          <p:nvPr>
            <p:ph idx="1"/>
          </p:nvPr>
        </p:nvSpPr>
        <p:spPr>
          <a:xfrm>
            <a:off x="457200" y="819151"/>
            <a:ext cx="8229600" cy="3825080"/>
          </a:xfrm>
        </p:spPr>
        <p:txBody>
          <a:bodyPr>
            <a:normAutofit fontScale="55000" lnSpcReduction="20000"/>
          </a:bodyPr>
          <a:lstStyle/>
          <a:p>
            <a:pPr marL="0" indent="0">
              <a:buNone/>
            </a:pPr>
            <a:r>
              <a:rPr lang="en-US" sz="4400" dirty="0"/>
              <a:t>Segmental Construction Webinar Series</a:t>
            </a:r>
          </a:p>
          <a:p>
            <a:pPr marL="0" indent="0">
              <a:buNone/>
            </a:pPr>
            <a:r>
              <a:rPr lang="en-US" sz="4400" dirty="0"/>
              <a:t>July 1, 8 &amp; 15. 1:00-3:00 EDT</a:t>
            </a:r>
          </a:p>
          <a:p>
            <a:endParaRPr lang="en-US" sz="4400" dirty="0"/>
          </a:p>
          <a:p>
            <a:pPr marL="0" indent="0">
              <a:buNone/>
            </a:pPr>
            <a:r>
              <a:rPr lang="en-US" sz="4400" dirty="0"/>
              <a:t>Flexible Filler Certification Training by Webinar</a:t>
            </a:r>
          </a:p>
          <a:p>
            <a:pPr marL="0" indent="0">
              <a:buNone/>
            </a:pPr>
            <a:r>
              <a:rPr lang="en-US" sz="4400" dirty="0"/>
              <a:t>July 7, 2020</a:t>
            </a:r>
          </a:p>
          <a:p>
            <a:pPr marL="0" indent="0">
              <a:buNone/>
            </a:pPr>
            <a:r>
              <a:rPr lang="en-US" sz="3300" dirty="0"/>
              <a:t>Sponsored by Florida DOT, ASBI &amp; Post-Tensioning Institute (PTI)</a:t>
            </a:r>
          </a:p>
          <a:p>
            <a:pPr marL="0" indent="0">
              <a:buNone/>
            </a:pPr>
            <a:r>
              <a:rPr lang="en-US" sz="2600" dirty="0"/>
              <a:t> </a:t>
            </a:r>
          </a:p>
          <a:p>
            <a:pPr marL="0" indent="0">
              <a:buNone/>
            </a:pPr>
            <a:r>
              <a:rPr lang="en-US" sz="4400" dirty="0"/>
              <a:t>ASBI Grouting Certification Training</a:t>
            </a:r>
          </a:p>
          <a:p>
            <a:pPr marL="0" indent="0">
              <a:buNone/>
            </a:pPr>
            <a:r>
              <a:rPr lang="en-US" sz="4400" dirty="0"/>
              <a:t>On-Demand Webinar ~ July 20th – 31st, 2020</a:t>
            </a:r>
          </a:p>
          <a:p>
            <a:pPr marL="0" indent="0">
              <a:buNone/>
            </a:pPr>
            <a:endParaRPr lang="en-US" sz="3300" dirty="0">
              <a:latin typeface="Arial" charset="0"/>
            </a:endParaRPr>
          </a:p>
          <a:p>
            <a:pPr marL="0" indent="0">
              <a:buNone/>
            </a:pPr>
            <a:r>
              <a:rPr lang="en-US" sz="4400" dirty="0">
                <a:latin typeface="Arial" charset="0"/>
                <a:hlinkClick r:id="rId5"/>
              </a:rPr>
              <a:t>https://www.asbi-assoc.org/</a:t>
            </a:r>
            <a:r>
              <a:rPr lang="en-US" sz="4400" dirty="0">
                <a:latin typeface="Arial" charset="0"/>
              </a:rPr>
              <a:t>    </a:t>
            </a:r>
            <a:r>
              <a:rPr lang="en-US" sz="3300" dirty="0">
                <a:latin typeface="Arial" charset="0"/>
              </a:rPr>
              <a:t>Check the Events tab.</a:t>
            </a:r>
          </a:p>
          <a:p>
            <a:pPr marL="0" indent="0">
              <a:buNone/>
            </a:pPr>
            <a:endParaRPr lang="en-US" sz="2600" dirty="0"/>
          </a:p>
          <a:p>
            <a:endParaRPr lang="en-US" dirty="0"/>
          </a:p>
        </p:txBody>
      </p:sp>
      <p:sp>
        <p:nvSpPr>
          <p:cNvPr id="4" name="Slide Number Placeholder 3">
            <a:extLst>
              <a:ext uri="{FF2B5EF4-FFF2-40B4-BE49-F238E27FC236}">
                <a16:creationId xmlns:a16="http://schemas.microsoft.com/office/drawing/2014/main" id="{02A02AEB-ACE2-4630-A65C-102C8995650F}"/>
              </a:ext>
            </a:extLst>
          </p:cNvPr>
          <p:cNvSpPr>
            <a:spLocks noGrp="1"/>
          </p:cNvSpPr>
          <p:nvPr>
            <p:ph type="sldNum" sz="quarter" idx="10"/>
          </p:nvPr>
        </p:nvSpPr>
        <p:spPr/>
        <p:txBody>
          <a:bodyPr/>
          <a:lstStyle/>
          <a:p>
            <a:fld id="{0C9F9EC2-A6ED-41DB-A8AA-A02C04E716C3}" type="slidenum">
              <a:rPr lang="en-US" smtClean="0"/>
              <a:pPr/>
              <a:t>2</a:t>
            </a:fld>
            <a:endParaRPr lang="en-US"/>
          </a:p>
        </p:txBody>
      </p:sp>
      <p:pic>
        <p:nvPicPr>
          <p:cNvPr id="5" name="Audio 4">
            <a:hlinkClick r:id="" action="ppaction://media"/>
            <a:extLst>
              <a:ext uri="{FF2B5EF4-FFF2-40B4-BE49-F238E27FC236}">
                <a16:creationId xmlns:a16="http://schemas.microsoft.com/office/drawing/2014/main" id="{0D9E4340-B868-404F-AEF7-47062923C4C8}"/>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04238" y="4503738"/>
            <a:ext cx="487362" cy="487362"/>
          </a:xfrm>
          <a:prstGeom prst="rect">
            <a:avLst/>
          </a:prstGeom>
        </p:spPr>
      </p:pic>
      <p:pic>
        <p:nvPicPr>
          <p:cNvPr id="6" name="Picture 5" descr="A picture containing outdoor, building, water, boat&#10;&#10;Description automatically generated">
            <a:extLst>
              <a:ext uri="{FF2B5EF4-FFF2-40B4-BE49-F238E27FC236}">
                <a16:creationId xmlns:a16="http://schemas.microsoft.com/office/drawing/2014/main" id="{EA3D510B-37D4-4434-A4DD-4390392EC46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745113" y="971550"/>
            <a:ext cx="2246487" cy="2102430"/>
          </a:xfrm>
          <a:prstGeom prst="rect">
            <a:avLst/>
          </a:prstGeom>
        </p:spPr>
      </p:pic>
    </p:spTree>
    <p:extLst>
      <p:ext uri="{BB962C8B-B14F-4D97-AF65-F5344CB8AC3E}">
        <p14:creationId xmlns:p14="http://schemas.microsoft.com/office/powerpoint/2010/main" val="2355810471"/>
      </p:ext>
    </p:extLst>
  </p:cSld>
  <p:clrMapOvr>
    <a:masterClrMapping/>
  </p:clrMapOvr>
  <mc:AlternateContent xmlns:mc="http://schemas.openxmlformats.org/markup-compatibility/2006">
    <mc:Choice xmlns:p14="http://schemas.microsoft.com/office/powerpoint/2010/main" Requires="p14">
      <p:transition spd="slow" p14:dur="2000" advTm="114424"/>
    </mc:Choice>
    <mc:Fallback>
      <p:transition spd="slow" advTm="11442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car driving on a road&#10;&#10;Description automatically generated">
            <a:extLst>
              <a:ext uri="{FF2B5EF4-FFF2-40B4-BE49-F238E27FC236}">
                <a16:creationId xmlns:a16="http://schemas.microsoft.com/office/drawing/2014/main" id="{D9DD70FB-BB35-4706-B817-FC1C2D97C0E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05200" y="3110973"/>
            <a:ext cx="2444577" cy="1641218"/>
          </a:xfrm>
          <a:prstGeom prst="rect">
            <a:avLst/>
          </a:prstGeom>
        </p:spPr>
      </p:pic>
      <p:sp>
        <p:nvSpPr>
          <p:cNvPr id="2" name="Title 1">
            <a:extLst>
              <a:ext uri="{FF2B5EF4-FFF2-40B4-BE49-F238E27FC236}">
                <a16:creationId xmlns:a16="http://schemas.microsoft.com/office/drawing/2014/main" id="{ACAC13BA-863E-4B40-9C90-B3209BE6EBB5}"/>
              </a:ext>
            </a:extLst>
          </p:cNvPr>
          <p:cNvSpPr>
            <a:spLocks noGrp="1"/>
          </p:cNvSpPr>
          <p:nvPr>
            <p:ph type="title"/>
          </p:nvPr>
        </p:nvSpPr>
        <p:spPr/>
        <p:txBody>
          <a:bodyPr>
            <a:normAutofit fontScale="90000"/>
          </a:bodyPr>
          <a:lstStyle/>
          <a:p>
            <a:r>
              <a:rPr lang="en-US" dirty="0"/>
              <a:t>Upcoming Events</a:t>
            </a:r>
            <a:br>
              <a:rPr lang="en-US" dirty="0"/>
            </a:br>
            <a:endParaRPr lang="en-US" dirty="0"/>
          </a:p>
        </p:txBody>
      </p:sp>
      <p:sp>
        <p:nvSpPr>
          <p:cNvPr id="3" name="Content Placeholder 2">
            <a:extLst>
              <a:ext uri="{FF2B5EF4-FFF2-40B4-BE49-F238E27FC236}">
                <a16:creationId xmlns:a16="http://schemas.microsoft.com/office/drawing/2014/main" id="{FACC7CBA-FDDF-491D-9B04-3B6C0817D78F}"/>
              </a:ext>
            </a:extLst>
          </p:cNvPr>
          <p:cNvSpPr>
            <a:spLocks noGrp="1"/>
          </p:cNvSpPr>
          <p:nvPr>
            <p:ph idx="1"/>
          </p:nvPr>
        </p:nvSpPr>
        <p:spPr>
          <a:xfrm>
            <a:off x="438727" y="1145804"/>
            <a:ext cx="8229600" cy="3352800"/>
          </a:xfrm>
        </p:spPr>
        <p:txBody>
          <a:bodyPr>
            <a:normAutofit/>
          </a:bodyPr>
          <a:lstStyle/>
          <a:p>
            <a:pPr marL="0" indent="0">
              <a:buNone/>
            </a:pPr>
            <a:r>
              <a:rPr lang="en-US" sz="2400" dirty="0"/>
              <a:t>ASBI 2020 Virtual Convention Event</a:t>
            </a:r>
          </a:p>
          <a:p>
            <a:pPr marL="0" indent="0">
              <a:buNone/>
            </a:pPr>
            <a:r>
              <a:rPr lang="en-US" sz="2400" dirty="0"/>
              <a:t>Focus on Technology &amp; Innovation</a:t>
            </a:r>
          </a:p>
          <a:p>
            <a:pPr marL="0" indent="0">
              <a:buNone/>
            </a:pPr>
            <a:r>
              <a:rPr lang="en-US" sz="2400" dirty="0"/>
              <a:t>October 28, 2020 </a:t>
            </a:r>
          </a:p>
          <a:p>
            <a:pPr marL="0" indent="0">
              <a:buNone/>
            </a:pPr>
            <a:r>
              <a:rPr lang="en-US" sz="2400" dirty="0"/>
              <a:t>Details will be available soon!</a:t>
            </a:r>
          </a:p>
          <a:p>
            <a:pPr marL="0" indent="0">
              <a:buNone/>
            </a:pPr>
            <a:endParaRPr lang="en-US" dirty="0"/>
          </a:p>
        </p:txBody>
      </p:sp>
      <p:sp>
        <p:nvSpPr>
          <p:cNvPr id="4" name="Slide Number Placeholder 3">
            <a:extLst>
              <a:ext uri="{FF2B5EF4-FFF2-40B4-BE49-F238E27FC236}">
                <a16:creationId xmlns:a16="http://schemas.microsoft.com/office/drawing/2014/main" id="{02A02AEB-ACE2-4630-A65C-102C8995650F}"/>
              </a:ext>
            </a:extLst>
          </p:cNvPr>
          <p:cNvSpPr>
            <a:spLocks noGrp="1"/>
          </p:cNvSpPr>
          <p:nvPr>
            <p:ph type="sldNum" sz="quarter" idx="10"/>
          </p:nvPr>
        </p:nvSpPr>
        <p:spPr/>
        <p:txBody>
          <a:bodyPr/>
          <a:lstStyle/>
          <a:p>
            <a:fld id="{0C9F9EC2-A6ED-41DB-A8AA-A02C04E716C3}" type="slidenum">
              <a:rPr lang="en-US" smtClean="0"/>
              <a:pPr/>
              <a:t>3</a:t>
            </a:fld>
            <a:endParaRPr lang="en-US"/>
          </a:p>
        </p:txBody>
      </p:sp>
      <p:pic>
        <p:nvPicPr>
          <p:cNvPr id="5" name="Audio 4">
            <a:hlinkClick r:id="" action="ppaction://media"/>
            <a:extLst>
              <a:ext uri="{FF2B5EF4-FFF2-40B4-BE49-F238E27FC236}">
                <a16:creationId xmlns:a16="http://schemas.microsoft.com/office/drawing/2014/main" id="{CCC20101-1B59-4DFA-8DC7-111B3E371D20}"/>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04238" y="4503738"/>
            <a:ext cx="487362" cy="487362"/>
          </a:xfrm>
          <a:prstGeom prst="rect">
            <a:avLst/>
          </a:prstGeom>
        </p:spPr>
      </p:pic>
      <p:pic>
        <p:nvPicPr>
          <p:cNvPr id="7" name="Picture 6" descr="A plane sitting on top of a mountain&#10;&#10;Description automatically generated">
            <a:extLst>
              <a:ext uri="{FF2B5EF4-FFF2-40B4-BE49-F238E27FC236}">
                <a16:creationId xmlns:a16="http://schemas.microsoft.com/office/drawing/2014/main" id="{416B893B-41D5-47B6-BCD3-68B01CC77B0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00049" y="2301796"/>
            <a:ext cx="3314642" cy="1988786"/>
          </a:xfrm>
          <a:prstGeom prst="rect">
            <a:avLst/>
          </a:prstGeom>
        </p:spPr>
      </p:pic>
      <p:pic>
        <p:nvPicPr>
          <p:cNvPr id="6" name="Picture 5" descr="A screenshot of a computer&#10;&#10;Description automatically generated">
            <a:extLst>
              <a:ext uri="{FF2B5EF4-FFF2-40B4-BE49-F238E27FC236}">
                <a16:creationId xmlns:a16="http://schemas.microsoft.com/office/drawing/2014/main" id="{5D39DC4D-EBBC-4F96-A8B5-0DA5A46F888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334000" y="983615"/>
            <a:ext cx="2635051" cy="1767681"/>
          </a:xfrm>
          <a:prstGeom prst="rect">
            <a:avLst/>
          </a:prstGeom>
        </p:spPr>
      </p:pic>
    </p:spTree>
    <p:extLst>
      <p:ext uri="{BB962C8B-B14F-4D97-AF65-F5344CB8AC3E}">
        <p14:creationId xmlns:p14="http://schemas.microsoft.com/office/powerpoint/2010/main" val="2742571462"/>
      </p:ext>
    </p:extLst>
  </p:cSld>
  <p:clrMapOvr>
    <a:masterClrMapping/>
  </p:clrMapOvr>
  <mc:AlternateContent xmlns:mc="http://schemas.openxmlformats.org/markup-compatibility/2006">
    <mc:Choice xmlns:p14="http://schemas.microsoft.com/office/powerpoint/2010/main" Requires="p14">
      <p:transition spd="slow" p14:dur="2000" advTm="43253"/>
    </mc:Choice>
    <mc:Fallback>
      <p:transition spd="slow" advTm="4325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a:extLst>
              <a:ext uri="{FF2B5EF4-FFF2-40B4-BE49-F238E27FC236}">
                <a16:creationId xmlns:a16="http://schemas.microsoft.com/office/drawing/2014/main" id="{5234DD75-642C-4F13-8DF8-7735C374C19B}"/>
              </a:ext>
            </a:extLst>
          </p:cNvPr>
          <p:cNvPicPr>
            <a:picLocks noGrp="1" noChangeAspect="1"/>
          </p:cNvPicPr>
          <p:nvPr>
            <p:ph sz="half" idx="2"/>
          </p:nvPr>
        </p:nvPicPr>
        <p:blipFill>
          <a:blip r:embed="rId5">
            <a:extLst>
              <a:ext uri="{28A0092B-C50C-407E-A947-70E740481C1C}">
                <a14:useLocalDpi xmlns:a14="http://schemas.microsoft.com/office/drawing/2010/main" val="0"/>
              </a:ext>
            </a:extLst>
          </a:blip>
          <a:stretch>
            <a:fillRect/>
          </a:stretch>
        </p:blipFill>
        <p:spPr>
          <a:xfrm>
            <a:off x="685800" y="1047750"/>
            <a:ext cx="3180494" cy="3811477"/>
          </a:xfrm>
          <a:effectLst>
            <a:glow rad="342900">
              <a:schemeClr val="bg2">
                <a:lumMod val="20000"/>
                <a:lumOff val="80000"/>
                <a:alpha val="70000"/>
              </a:schemeClr>
            </a:glow>
          </a:effectLst>
        </p:spPr>
      </p:pic>
      <p:sp>
        <p:nvSpPr>
          <p:cNvPr id="6" name="Content Placeholder 5">
            <a:extLst>
              <a:ext uri="{FF2B5EF4-FFF2-40B4-BE49-F238E27FC236}">
                <a16:creationId xmlns:a16="http://schemas.microsoft.com/office/drawing/2014/main" id="{5927A3D5-BC81-4CF8-B036-8D22546A4068}"/>
              </a:ext>
            </a:extLst>
          </p:cNvPr>
          <p:cNvSpPr>
            <a:spLocks noGrp="1"/>
          </p:cNvSpPr>
          <p:nvPr>
            <p:ph sz="quarter" idx="4"/>
          </p:nvPr>
        </p:nvSpPr>
        <p:spPr>
          <a:xfrm>
            <a:off x="4343400" y="1123950"/>
            <a:ext cx="4648200" cy="3048000"/>
          </a:xfrm>
          <a:effectLst>
            <a:glow rad="368300">
              <a:schemeClr val="accent1"/>
            </a:glow>
          </a:effectLst>
        </p:spPr>
        <p:txBody>
          <a:bodyPr>
            <a:normAutofit fontScale="92500"/>
          </a:bodyPr>
          <a:lstStyle/>
          <a:p>
            <a:pPr marL="342900" indent="-342900">
              <a:buFont typeface="Arial" panose="020B0604020202020204" pitchFamily="34" charset="0"/>
              <a:buChar char="•"/>
            </a:pPr>
            <a:r>
              <a:rPr lang="en-US" dirty="0"/>
              <a:t>New Edition. Completely revised and updated.</a:t>
            </a:r>
          </a:p>
          <a:p>
            <a:pPr marL="342900" indent="-342900">
              <a:buFont typeface="Arial" panose="020B0604020202020204" pitchFamily="34" charset="0"/>
              <a:buChar char="•"/>
            </a:pPr>
            <a:r>
              <a:rPr lang="en-US" dirty="0"/>
              <a:t>Free!</a:t>
            </a:r>
          </a:p>
          <a:p>
            <a:pPr marL="342900" indent="-342900">
              <a:buFont typeface="Arial" panose="020B0604020202020204" pitchFamily="34" charset="0"/>
              <a:buChar char="•"/>
            </a:pPr>
            <a:r>
              <a:rPr lang="en-US" dirty="0">
                <a:hlinkClick r:id="rId6"/>
              </a:rPr>
              <a:t>https://www.asbi-assoc.org/</a:t>
            </a:r>
            <a:endParaRPr lang="en-US" dirty="0"/>
          </a:p>
          <a:p>
            <a:r>
              <a:rPr lang="en-US" dirty="0"/>
              <a:t>     Under the “Publications Tab”</a:t>
            </a:r>
          </a:p>
          <a:p>
            <a:r>
              <a:rPr lang="en-US" dirty="0"/>
              <a:t>      or</a:t>
            </a:r>
          </a:p>
          <a:p>
            <a:r>
              <a:rPr lang="en-US" dirty="0"/>
              <a:t>      Search: </a:t>
            </a:r>
            <a:r>
              <a:rPr lang="en-US" dirty="0" err="1"/>
              <a:t>asbi</a:t>
            </a:r>
            <a:r>
              <a:rPr lang="en-US" dirty="0"/>
              <a:t> construction handbook</a:t>
            </a:r>
          </a:p>
        </p:txBody>
      </p:sp>
      <p:sp>
        <p:nvSpPr>
          <p:cNvPr id="4" name="Title 3">
            <a:extLst>
              <a:ext uri="{FF2B5EF4-FFF2-40B4-BE49-F238E27FC236}">
                <a16:creationId xmlns:a16="http://schemas.microsoft.com/office/drawing/2014/main" id="{7D77EFC9-F2A4-411E-BD46-EEFDAF7D7E24}"/>
              </a:ext>
            </a:extLst>
          </p:cNvPr>
          <p:cNvSpPr>
            <a:spLocks noGrp="1"/>
          </p:cNvSpPr>
          <p:nvPr>
            <p:ph type="title"/>
          </p:nvPr>
        </p:nvSpPr>
        <p:spPr>
          <a:xfrm>
            <a:off x="457200" y="192522"/>
            <a:ext cx="8229600" cy="685800"/>
          </a:xfrm>
        </p:spPr>
        <p:txBody>
          <a:bodyPr>
            <a:normAutofit fontScale="90000"/>
          </a:bodyPr>
          <a:lstStyle/>
          <a:p>
            <a:r>
              <a:rPr lang="en-US" dirty="0"/>
              <a:t>Construction Practices Handbook</a:t>
            </a:r>
          </a:p>
        </p:txBody>
      </p:sp>
      <p:pic>
        <p:nvPicPr>
          <p:cNvPr id="2" name="Audio 1">
            <a:hlinkClick r:id="" action="ppaction://media"/>
            <a:extLst>
              <a:ext uri="{FF2B5EF4-FFF2-40B4-BE49-F238E27FC236}">
                <a16:creationId xmlns:a16="http://schemas.microsoft.com/office/drawing/2014/main" id="{D955D6C3-0597-4120-B60F-9D561D5E8ADA}"/>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504238" y="4503738"/>
            <a:ext cx="487362" cy="487362"/>
          </a:xfrm>
          <a:prstGeom prst="rect">
            <a:avLst/>
          </a:prstGeom>
        </p:spPr>
      </p:pic>
    </p:spTree>
    <p:extLst>
      <p:ext uri="{BB962C8B-B14F-4D97-AF65-F5344CB8AC3E}">
        <p14:creationId xmlns:p14="http://schemas.microsoft.com/office/powerpoint/2010/main" val="2945869878"/>
      </p:ext>
    </p:extLst>
  </p:cSld>
  <p:clrMapOvr>
    <a:masterClrMapping/>
  </p:clrMapOvr>
  <mc:AlternateContent xmlns:mc="http://schemas.openxmlformats.org/markup-compatibility/2006">
    <mc:Choice xmlns:p14="http://schemas.microsoft.com/office/powerpoint/2010/main" Requires="p14">
      <p:transition spd="slow" p14:dur="2000" advTm="55248"/>
    </mc:Choice>
    <mc:Fallback>
      <p:transition spd="slow" advTm="5524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62000" y="53689"/>
            <a:ext cx="8229600" cy="685800"/>
          </a:xfrm>
        </p:spPr>
        <p:txBody>
          <a:bodyPr>
            <a:normAutofit fontScale="90000"/>
          </a:bodyPr>
          <a:lstStyle/>
          <a:p>
            <a:pPr algn="l"/>
            <a:r>
              <a:rPr lang="en-US" dirty="0">
                <a:solidFill>
                  <a:srgbClr val="FDCF0B"/>
                </a:solidFill>
              </a:rPr>
              <a:t>New PTI &amp; PTI/ASBI Specifications</a:t>
            </a:r>
          </a:p>
        </p:txBody>
      </p:sp>
      <p:sp>
        <p:nvSpPr>
          <p:cNvPr id="3" name="Content Placeholder 2"/>
          <p:cNvSpPr>
            <a:spLocks noGrp="1"/>
          </p:cNvSpPr>
          <p:nvPr>
            <p:ph idx="1"/>
          </p:nvPr>
        </p:nvSpPr>
        <p:spPr>
          <a:xfrm>
            <a:off x="1273387" y="4210539"/>
            <a:ext cx="3886199" cy="458825"/>
          </a:xfrm>
        </p:spPr>
        <p:txBody>
          <a:bodyPr/>
          <a:lstStyle/>
          <a:p>
            <a:pPr marL="0" indent="0">
              <a:buNone/>
            </a:pPr>
            <a:r>
              <a:rPr lang="en-US" sz="1800" b="0" dirty="0">
                <a:solidFill>
                  <a:srgbClr val="FDCF0B"/>
                </a:solidFill>
              </a:rPr>
              <a:t>Second Edition</a:t>
            </a:r>
          </a:p>
        </p:txBody>
      </p:sp>
      <p:sp>
        <p:nvSpPr>
          <p:cNvPr id="7" name="Content Placeholder 2">
            <a:extLst>
              <a:ext uri="{FF2B5EF4-FFF2-40B4-BE49-F238E27FC236}">
                <a16:creationId xmlns:a16="http://schemas.microsoft.com/office/drawing/2014/main" id="{DEE37D01-6509-4CFF-8908-6F7B2D497B80}"/>
              </a:ext>
            </a:extLst>
          </p:cNvPr>
          <p:cNvSpPr txBox="1">
            <a:spLocks/>
          </p:cNvSpPr>
          <p:nvPr/>
        </p:nvSpPr>
        <p:spPr bwMode="auto">
          <a:xfrm>
            <a:off x="5334000" y="4238479"/>
            <a:ext cx="4038601" cy="56810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Tx/>
              <a:buBlip>
                <a:blip r:embed="rId5"/>
              </a:buBlip>
              <a:defRPr sz="2200" kern="1200">
                <a:solidFill>
                  <a:srgbClr val="595959"/>
                </a:solidFill>
                <a:latin typeface="+mn-lt"/>
                <a:ea typeface="+mn-ea"/>
                <a:cs typeface="+mn-cs"/>
              </a:defRPr>
            </a:lvl1pPr>
            <a:lvl2pPr marL="742950" indent="-285750" algn="l" rtl="0" eaLnBrk="0" fontAlgn="base" hangingPunct="0">
              <a:spcBef>
                <a:spcPct val="20000"/>
              </a:spcBef>
              <a:spcAft>
                <a:spcPct val="0"/>
              </a:spcAft>
              <a:buFontTx/>
              <a:buBlip>
                <a:blip r:embed="rId6"/>
              </a:buBlip>
              <a:defRPr sz="1600" kern="1200">
                <a:solidFill>
                  <a:srgbClr val="595959"/>
                </a:solidFill>
                <a:latin typeface="+mn-lt"/>
                <a:ea typeface="+mn-ea"/>
                <a:cs typeface="+mn-cs"/>
              </a:defRPr>
            </a:lvl2pPr>
            <a:lvl3pPr marL="1143000" indent="-228600" algn="l" rtl="0" eaLnBrk="0" fontAlgn="base" hangingPunct="0">
              <a:spcBef>
                <a:spcPct val="20000"/>
              </a:spcBef>
              <a:spcAft>
                <a:spcPct val="0"/>
              </a:spcAft>
              <a:buClr>
                <a:srgbClr val="0068E4"/>
              </a:buClr>
              <a:buFont typeface="Arial" charset="0"/>
              <a:buChar char="•"/>
              <a:defRPr sz="1200" kern="1200">
                <a:solidFill>
                  <a:srgbClr val="595959"/>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1200" kern="1200">
                <a:solidFill>
                  <a:srgbClr val="595959"/>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000" kern="1200">
                <a:solidFill>
                  <a:srgbClr val="595959"/>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20000"/>
              </a:spcBef>
              <a:spcAft>
                <a:spcPct val="0"/>
              </a:spcAft>
              <a:buClrTx/>
              <a:buSzTx/>
              <a:buNone/>
              <a:tabLst/>
              <a:defRPr/>
            </a:pPr>
            <a:r>
              <a:rPr kumimoji="0" lang="en-US" sz="1800" b="0" i="0" u="none" strike="noStrike" kern="1200" cap="none" spc="0" normalizeH="0" baseline="0" noProof="0" dirty="0">
                <a:ln>
                  <a:noFill/>
                </a:ln>
                <a:solidFill>
                  <a:srgbClr val="FDCF0B"/>
                </a:solidFill>
                <a:effectLst/>
                <a:uLnTx/>
                <a:uFillTx/>
                <a:latin typeface="Calibri"/>
                <a:ea typeface="+mn-ea"/>
                <a:cs typeface="+mn-cs"/>
              </a:rPr>
              <a:t>Fourth  Edition</a:t>
            </a:r>
            <a:endParaRPr kumimoji="0" lang="en-US" sz="1800" b="1" i="0" u="none" strike="noStrike" kern="1200" cap="none" spc="0" normalizeH="0" baseline="0" noProof="0" dirty="0">
              <a:ln>
                <a:noFill/>
              </a:ln>
              <a:solidFill>
                <a:srgbClr val="FDCF0B"/>
              </a:solidFill>
              <a:effectLst/>
              <a:uLnTx/>
              <a:uFillTx/>
              <a:latin typeface="Calibri"/>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5"/>
              </a:buBlip>
              <a:tabLst/>
              <a:defRPr/>
            </a:pPr>
            <a:endParaRPr kumimoji="0" lang="en-US" sz="2200" b="0" i="0" u="none" strike="noStrike" kern="1200" cap="none" spc="0" normalizeH="0" baseline="0" noProof="0" dirty="0">
              <a:ln>
                <a:noFill/>
              </a:ln>
              <a:solidFill>
                <a:srgbClr val="595959"/>
              </a:solidFill>
              <a:effectLst/>
              <a:uLnTx/>
              <a:uFillTx/>
              <a:latin typeface="Calibri"/>
              <a:ea typeface="+mn-ea"/>
              <a:cs typeface="+mn-cs"/>
            </a:endParaRPr>
          </a:p>
        </p:txBody>
      </p:sp>
      <p:pic>
        <p:nvPicPr>
          <p:cNvPr id="8" name="Picture 7">
            <a:extLst>
              <a:ext uri="{FF2B5EF4-FFF2-40B4-BE49-F238E27FC236}">
                <a16:creationId xmlns:a16="http://schemas.microsoft.com/office/drawing/2014/main" id="{7FF1DFD4-8BD5-418B-90E5-3D6915538A2B}"/>
              </a:ext>
            </a:extLst>
          </p:cNvPr>
          <p:cNvPicPr>
            <a:picLocks noChangeAspect="1"/>
          </p:cNvPicPr>
          <p:nvPr/>
        </p:nvPicPr>
        <p:blipFill>
          <a:blip r:embed="rId7"/>
          <a:stretch>
            <a:fillRect/>
          </a:stretch>
        </p:blipFill>
        <p:spPr>
          <a:xfrm>
            <a:off x="4800600" y="858720"/>
            <a:ext cx="2590801" cy="3351819"/>
          </a:xfrm>
          <a:prstGeom prst="rect">
            <a:avLst/>
          </a:prstGeom>
          <a:ln w="25400">
            <a:solidFill>
              <a:schemeClr val="tx1"/>
            </a:solidFill>
          </a:ln>
        </p:spPr>
      </p:pic>
      <p:pic>
        <p:nvPicPr>
          <p:cNvPr id="9" name="Picture 8" descr="A screenshot of a cell phone&#10;&#10;Description automatically generated">
            <a:extLst>
              <a:ext uri="{FF2B5EF4-FFF2-40B4-BE49-F238E27FC236}">
                <a16:creationId xmlns:a16="http://schemas.microsoft.com/office/drawing/2014/main" id="{259F7D64-C7A4-4463-A1F2-F59A7FBA5245}"/>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28969" r="27990"/>
          <a:stretch/>
        </p:blipFill>
        <p:spPr>
          <a:xfrm>
            <a:off x="914400" y="904715"/>
            <a:ext cx="2494477" cy="3259828"/>
          </a:xfrm>
          <a:prstGeom prst="rect">
            <a:avLst/>
          </a:prstGeom>
        </p:spPr>
      </p:pic>
      <p:pic>
        <p:nvPicPr>
          <p:cNvPr id="2" name="Audio 1">
            <a:hlinkClick r:id="" action="ppaction://media"/>
            <a:extLst>
              <a:ext uri="{FF2B5EF4-FFF2-40B4-BE49-F238E27FC236}">
                <a16:creationId xmlns:a16="http://schemas.microsoft.com/office/drawing/2014/main" id="{0C618B6A-C4D6-49BB-A3F0-C5344E0FE330}"/>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8504238" y="4503738"/>
            <a:ext cx="487362" cy="487362"/>
          </a:xfrm>
          <a:prstGeom prst="rect">
            <a:avLst/>
          </a:prstGeom>
        </p:spPr>
      </p:pic>
    </p:spTree>
    <p:extLst>
      <p:ext uri="{BB962C8B-B14F-4D97-AF65-F5344CB8AC3E}">
        <p14:creationId xmlns:p14="http://schemas.microsoft.com/office/powerpoint/2010/main" val="3857919689"/>
      </p:ext>
    </p:extLst>
  </p:cSld>
  <p:clrMapOvr>
    <a:masterClrMapping/>
  </p:clrMapOvr>
  <mc:AlternateContent xmlns:mc="http://schemas.openxmlformats.org/markup-compatibility/2006">
    <mc:Choice xmlns:p14="http://schemas.microsoft.com/office/powerpoint/2010/main" Requires="p14">
      <p:transition spd="slow" p14:dur="2000" advTm="72068"/>
    </mc:Choice>
    <mc:Fallback>
      <p:transition spd="slow" advTm="7206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C4E76E3F-5286-4B99-9E4B-F03499EF5F69}"/>
              </a:ext>
            </a:extLst>
          </p:cNvPr>
          <p:cNvSpPr>
            <a:spLocks noGrp="1"/>
          </p:cNvSpPr>
          <p:nvPr>
            <p:ph type="title"/>
          </p:nvPr>
        </p:nvSpPr>
        <p:spPr>
          <a:xfrm>
            <a:off x="457200" y="361950"/>
            <a:ext cx="8382000" cy="685800"/>
          </a:xfrm>
        </p:spPr>
        <p:txBody>
          <a:bodyPr>
            <a:normAutofit fontScale="90000"/>
          </a:bodyPr>
          <a:lstStyle/>
          <a:p>
            <a:r>
              <a:rPr lang="en-US" b="1" dirty="0"/>
              <a:t>2021 Convention &amp; Committee Meetings</a:t>
            </a:r>
          </a:p>
        </p:txBody>
      </p:sp>
      <p:sp>
        <p:nvSpPr>
          <p:cNvPr id="10" name="Content Placeholder 2">
            <a:extLst>
              <a:ext uri="{FF2B5EF4-FFF2-40B4-BE49-F238E27FC236}">
                <a16:creationId xmlns:a16="http://schemas.microsoft.com/office/drawing/2014/main" id="{E3426DF4-5B30-4522-A770-31D40C14281A}"/>
              </a:ext>
            </a:extLst>
          </p:cNvPr>
          <p:cNvSpPr>
            <a:spLocks noGrp="1"/>
          </p:cNvSpPr>
          <p:nvPr>
            <p:ph idx="1"/>
          </p:nvPr>
        </p:nvSpPr>
        <p:spPr/>
        <p:txBody>
          <a:bodyPr>
            <a:normAutofit/>
          </a:bodyPr>
          <a:lstStyle/>
          <a:p>
            <a:pPr marL="0" indent="0">
              <a:buNone/>
            </a:pPr>
            <a:r>
              <a:rPr lang="en-US" sz="2400"/>
              <a:t>November 8-10, 2021</a:t>
            </a:r>
            <a:endParaRPr lang="en-US" sz="2400" dirty="0"/>
          </a:p>
          <a:p>
            <a:pPr marL="461963" indent="-461963">
              <a:buNone/>
            </a:pPr>
            <a:r>
              <a:rPr lang="en-US" sz="2400" dirty="0"/>
              <a:t>	Westin La Paloma Resort &amp; Spa (Tucson, AZ)</a:t>
            </a:r>
          </a:p>
        </p:txBody>
      </p:sp>
      <p:pic>
        <p:nvPicPr>
          <p:cNvPr id="1026" name="Picture 2" descr="Pool">
            <a:extLst>
              <a:ext uri="{FF2B5EF4-FFF2-40B4-BE49-F238E27FC236}">
                <a16:creationId xmlns:a16="http://schemas.microsoft.com/office/drawing/2014/main" id="{42F25BED-8C1D-48EA-8AE8-F5E160EF7A7A}"/>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133600" y="1927622"/>
            <a:ext cx="4876799" cy="27432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 name="Audio 3">
            <a:hlinkClick r:id="" action="ppaction://media"/>
            <a:extLst>
              <a:ext uri="{FF2B5EF4-FFF2-40B4-BE49-F238E27FC236}">
                <a16:creationId xmlns:a16="http://schemas.microsoft.com/office/drawing/2014/main" id="{73A2D115-295F-4ED0-80B6-3AA33337E246}"/>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04238" y="4503738"/>
            <a:ext cx="487362" cy="487362"/>
          </a:xfrm>
          <a:prstGeom prst="rect">
            <a:avLst/>
          </a:prstGeom>
        </p:spPr>
      </p:pic>
    </p:spTree>
    <p:extLst>
      <p:ext uri="{BB962C8B-B14F-4D97-AF65-F5344CB8AC3E}">
        <p14:creationId xmlns:p14="http://schemas.microsoft.com/office/powerpoint/2010/main" val="3892716673"/>
      </p:ext>
    </p:extLst>
  </p:cSld>
  <p:clrMapOvr>
    <a:masterClrMapping/>
  </p:clrMapOvr>
  <mc:AlternateContent xmlns:mc="http://schemas.openxmlformats.org/markup-compatibility/2006">
    <mc:Choice xmlns:p14="http://schemas.microsoft.com/office/powerpoint/2010/main" Requires="p14">
      <p:transition spd="slow" p14:dur="2000" advTm="16032"/>
    </mc:Choice>
    <mc:Fallback>
      <p:transition spd="slow" advTm="1603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theme/theme1.xml><?xml version="1.0" encoding="utf-8"?>
<a:theme xmlns:a="http://schemas.openxmlformats.org/drawingml/2006/main" name="Office Theme">
  <a:themeElements>
    <a:clrScheme name="ASBI">
      <a:dk1>
        <a:srgbClr val="122F5C"/>
      </a:dk1>
      <a:lt1>
        <a:srgbClr val="F7C610"/>
      </a:lt1>
      <a:dk2>
        <a:srgbClr val="0158A7"/>
      </a:dk2>
      <a:lt2>
        <a:srgbClr val="BFC0C3"/>
      </a:lt2>
      <a:accent1>
        <a:srgbClr val="00BAF2"/>
      </a:accent1>
      <a:accent2>
        <a:srgbClr val="000000"/>
      </a:accent2>
      <a:accent3>
        <a:srgbClr val="000000"/>
      </a:accent3>
      <a:accent4>
        <a:srgbClr val="000000"/>
      </a:accent4>
      <a:accent5>
        <a:srgbClr val="000000"/>
      </a:accent5>
      <a:accent6>
        <a:srgbClr val="000000"/>
      </a:accent6>
      <a:hlink>
        <a:srgbClr val="00BAF2"/>
      </a:hlink>
      <a:folHlink>
        <a:srgbClr val="0078C8"/>
      </a:folHlink>
    </a:clrScheme>
    <a:fontScheme name="Custom 2">
      <a:majorFont>
        <a:latin typeface="Univers LT Std 57 Cn"/>
        <a:ea typeface=""/>
        <a:cs typeface=""/>
      </a:majorFont>
      <a:minorFont>
        <a:latin typeface="Univers LT Std 47 Cn L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1951</TotalTime>
  <Words>858</Words>
  <Application>Microsoft Office PowerPoint</Application>
  <PresentationFormat>On-screen Show (16:9)</PresentationFormat>
  <Paragraphs>63</Paragraphs>
  <Slides>6</Slides>
  <Notes>6</Notes>
  <HiddenSlides>0</HiddenSlides>
  <MMClips>6</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Univers LT Std 47 Cn Lt</vt:lpstr>
      <vt:lpstr>Univers LT Std 57 Cn</vt:lpstr>
      <vt:lpstr>Calibri</vt:lpstr>
      <vt:lpstr>Arial</vt:lpstr>
      <vt:lpstr>Office Theme</vt:lpstr>
      <vt:lpstr>ASBI Update June 1, 2020</vt:lpstr>
      <vt:lpstr>Upcoming Events </vt:lpstr>
      <vt:lpstr>Upcoming Events </vt:lpstr>
      <vt:lpstr>Construction Practices Handbook</vt:lpstr>
      <vt:lpstr>New PTI &amp; PTI/ASBI Specifications</vt:lpstr>
      <vt:lpstr>2021 Convention &amp; Committee Meetings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ASBI PowerPoint</dc:title>
  <dc:creator>Administrator</dc:creator>
  <cp:lastModifiedBy>Gregg Freeby</cp:lastModifiedBy>
  <cp:revision>37</cp:revision>
  <cp:lastPrinted>2020-02-10T21:31:34Z</cp:lastPrinted>
  <dcterms:created xsi:type="dcterms:W3CDTF">2016-08-24T17:35:45Z</dcterms:created>
  <dcterms:modified xsi:type="dcterms:W3CDTF">2020-05-22T18:37:33Z</dcterms:modified>
</cp:coreProperties>
</file>