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4" r:id="rId1"/>
    <p:sldMasterId id="2147483719" r:id="rId2"/>
    <p:sldMasterId id="2147483731" r:id="rId3"/>
  </p:sldMasterIdLst>
  <p:notesMasterIdLst>
    <p:notesMasterId r:id="rId10"/>
  </p:notesMasterIdLst>
  <p:sldIdLst>
    <p:sldId id="263" r:id="rId4"/>
    <p:sldId id="262" r:id="rId5"/>
    <p:sldId id="267" r:id="rId6"/>
    <p:sldId id="265" r:id="rId7"/>
    <p:sldId id="266" r:id="rId8"/>
    <p:sldId id="268" r:id="rId9"/>
  </p:sldIdLst>
  <p:sldSz cx="9144000" cy="6858000" type="screen4x3"/>
  <p:notesSz cx="7102475" cy="9388475"/>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4779C18-EE25-D54D-9CDC-0BC6C4AE14BF}">
          <p14:sldIdLst>
            <p14:sldId id="263"/>
            <p14:sldId id="262"/>
            <p14:sldId id="267"/>
            <p14:sldId id="265"/>
            <p14:sldId id="266"/>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ssell Tripp" initials="RT" lastIdx="1" clrIdx="0">
    <p:extLst>
      <p:ext uri="{19B8F6BF-5375-455C-9EA6-DF929625EA0E}">
        <p15:presenceInfo xmlns:p15="http://schemas.microsoft.com/office/powerpoint/2012/main" userId="S-1-5-21-352704104-1281271117-1100305990-11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D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05" autoAdjust="0"/>
    <p:restoredTop sz="93075" autoAdjust="0"/>
  </p:normalViewPr>
  <p:slideViewPr>
    <p:cSldViewPr snapToGrid="0" snapToObjects="1">
      <p:cViewPr varScale="1">
        <p:scale>
          <a:sx n="80" d="100"/>
          <a:sy n="80" d="100"/>
        </p:scale>
        <p:origin x="562" y="48"/>
      </p:cViewPr>
      <p:guideLst/>
    </p:cSldViewPr>
  </p:slideViewPr>
  <p:notesTextViewPr>
    <p:cViewPr>
      <p:scale>
        <a:sx n="1" d="1"/>
        <a:sy n="1" d="1"/>
      </p:scale>
      <p:origin x="0" y="0"/>
    </p:cViewPr>
  </p:notesTextViewPr>
  <p:sorterViewPr>
    <p:cViewPr varScale="1">
      <p:scale>
        <a:sx n="100" d="100"/>
        <a:sy n="100" d="100"/>
      </p:scale>
      <p:origin x="0" y="-5316"/>
    </p:cViewPr>
  </p:sorterViewPr>
  <p:notesViewPr>
    <p:cSldViewPr snapToGrid="0" snapToObjects="1">
      <p:cViewPr>
        <p:scale>
          <a:sx n="100" d="100"/>
          <a:sy n="100" d="100"/>
        </p:scale>
        <p:origin x="2323" y="-8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1" tIns="47110" rIns="94221" bIns="47110"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1" tIns="47110" rIns="94221" bIns="47110" rtlCol="0"/>
          <a:lstStyle>
            <a:lvl1pPr algn="r">
              <a:defRPr sz="1200"/>
            </a:lvl1pPr>
          </a:lstStyle>
          <a:p>
            <a:fld id="{2BDD8B59-BD8F-3349-B16B-50B2B211FD0B}" type="datetimeFigureOut">
              <a:rPr lang="en-US" smtClean="0"/>
              <a:t>5/21/2020</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4221" tIns="47110" rIns="94221" bIns="47110"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1" tIns="47110" rIns="94221" bIns="4711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1" tIns="47110" rIns="94221" bIns="4711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1" tIns="47110" rIns="94221" bIns="47110" rtlCol="0" anchor="b"/>
          <a:lstStyle>
            <a:lvl1pPr algn="r">
              <a:defRPr sz="1200"/>
            </a:lvl1pPr>
          </a:lstStyle>
          <a:p>
            <a:fld id="{8ADDCEDA-33F2-E042-9044-1D9AEBE644D8}" type="slidenum">
              <a:rPr lang="en-US" smtClean="0"/>
              <a:t>‹#›</a:t>
            </a:fld>
            <a:endParaRPr lang="en-US"/>
          </a:p>
        </p:txBody>
      </p:sp>
    </p:spTree>
    <p:extLst>
      <p:ext uri="{BB962C8B-B14F-4D97-AF65-F5344CB8AC3E}">
        <p14:creationId xmlns:p14="http://schemas.microsoft.com/office/powerpoint/2010/main" val="903941365"/>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American Concrete Pipe Association is a proud supporter of the AASHTO Subcommittee on Bridges and Structures.</a:t>
            </a:r>
          </a:p>
          <a:p>
            <a:endParaRPr lang="en-US" dirty="0"/>
          </a:p>
          <a:p>
            <a:r>
              <a:rPr lang="en-US" dirty="0"/>
              <a:t>Every year the ACPA supports AASHTO through its Capitol Sponsorship program.  However, our efforts to support AASHTO go well beyond financial support.  The American Concrete Pipe Association staff are regular attendees at the meeting of the AASHTO Subcommittee on Bridges and Structures.  Additionally, we communicate with representatives of the technical committees within the Bridge and Structures Committee throughout the year with regards to opportunities to enhance the design and construction of buried culverts. </a:t>
            </a:r>
          </a:p>
          <a:p>
            <a:endParaRPr lang="en-US" dirty="0"/>
          </a:p>
          <a:p>
            <a:r>
              <a:rPr lang="en-US" dirty="0"/>
              <a:t>The staff from ACPA Headquarters are always seeking to assist the DOTs with the buried culvert items before AASHTO, as well as any local issues the DOTs may have.  We understand that buried culverts are not usually a big part of the day-to-day aspects of your job.  We are here to assist you with our small part of your world, so that you can put more focus into the bigger picture of the entire specification or project.</a:t>
            </a:r>
          </a:p>
        </p:txBody>
      </p:sp>
      <p:sp>
        <p:nvSpPr>
          <p:cNvPr id="4" name="Slide Number Placeholder 3"/>
          <p:cNvSpPr>
            <a:spLocks noGrp="1"/>
          </p:cNvSpPr>
          <p:nvPr>
            <p:ph type="sldNum" sz="quarter" idx="5"/>
          </p:nvPr>
        </p:nvSpPr>
        <p:spPr/>
        <p:txBody>
          <a:bodyPr/>
          <a:lstStyle/>
          <a:p>
            <a:fld id="{8ADDCEDA-33F2-E042-9044-1D9AEBE644D8}" type="slidenum">
              <a:rPr lang="en-US" smtClean="0"/>
              <a:t>1</a:t>
            </a:fld>
            <a:endParaRPr lang="en-US"/>
          </a:p>
        </p:txBody>
      </p:sp>
    </p:spTree>
    <p:extLst>
      <p:ext uri="{BB962C8B-B14F-4D97-AF65-F5344CB8AC3E}">
        <p14:creationId xmlns:p14="http://schemas.microsoft.com/office/powerpoint/2010/main" val="2837182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it comes to your state standards and specifications, the American Concrete Pipe Association has Regional and State Engineers to assist you.  These engineers work within the region they represent and are always a phone call away.  Our team of engineers has a broad spectrum of backgrounds from; production, consulting, construction etc.  Together, they work as a network with each other to provide a powerful support group no matter what the issue might be.  We are proud of our involvement in AASHTO, and we are proud in our involvement with the DOT members of AASHTO.</a:t>
            </a:r>
          </a:p>
        </p:txBody>
      </p:sp>
      <p:sp>
        <p:nvSpPr>
          <p:cNvPr id="4" name="Slide Number Placeholder 3"/>
          <p:cNvSpPr>
            <a:spLocks noGrp="1"/>
          </p:cNvSpPr>
          <p:nvPr>
            <p:ph type="sldNum" sz="quarter" idx="5"/>
          </p:nvPr>
        </p:nvSpPr>
        <p:spPr/>
        <p:txBody>
          <a:bodyPr/>
          <a:lstStyle/>
          <a:p>
            <a:fld id="{8ADDCEDA-33F2-E042-9044-1D9AEBE644D8}" type="slidenum">
              <a:rPr lang="en-US" smtClean="0"/>
              <a:t>2</a:t>
            </a:fld>
            <a:endParaRPr lang="en-US"/>
          </a:p>
        </p:txBody>
      </p:sp>
    </p:spTree>
    <p:extLst>
      <p:ext uri="{BB962C8B-B14F-4D97-AF65-F5344CB8AC3E}">
        <p14:creationId xmlns:p14="http://schemas.microsoft.com/office/powerpoint/2010/main" val="416617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year, along with the Precast Prestressed Concrete Institute and the National Steel Bridge Alliance, the American Concrete Pipe Association sponsors the Awards Luncheon at the meeting of the AASHTO Committee for Bridges and Structures.  During this luncheon we honor a DOT that has demonstrated creative and innovative accomplishments through the use of precast pipe and/or box culverts.  Ordinarily, we would present the Award Plaque at this luncheon.  Although we are not able to present the award in person to an audience of their peers, ACPA would still like to take this opportunity to recognize the Michigan Department of Transportation as this year’s winner of the ACPA Project Achievement Award.</a:t>
            </a:r>
          </a:p>
          <a:p>
            <a:endParaRPr lang="en-US" dirty="0"/>
          </a:p>
          <a:p>
            <a:r>
              <a:rPr lang="en-US" dirty="0"/>
              <a:t>Most of the American Public is aware of the </a:t>
            </a:r>
            <a:r>
              <a:rPr lang="en-US" dirty="0" err="1"/>
              <a:t>Gordie</a:t>
            </a:r>
            <a:r>
              <a:rPr lang="en-US" dirty="0"/>
              <a:t> Howe International Bridge Project to build a cable-stayed bridge border crossing connecting America and Canada.  This is a significant effort to enhance commerce between these two great countries.  In preparing the project site on the U.S. side of the bridge, a significant amount of large diameter precast concrete pipe was utilized for the project’s detention system.  The detention system for the project was redesigned using precast concrete pipe in the I-75 right of way to save time and money, as well as provide a more environmental friendly option.</a:t>
            </a:r>
          </a:p>
          <a:p>
            <a:endParaRPr lang="en-US" dirty="0"/>
          </a:p>
          <a:p>
            <a:r>
              <a:rPr lang="en-US" dirty="0"/>
              <a:t>The capability of installing multiple configurations of a structurally resilient product within a limited space allowed the project to move forward in an efficient fashion, thereby getting the </a:t>
            </a:r>
            <a:r>
              <a:rPr lang="en-US" dirty="0" err="1"/>
              <a:t>Gordie</a:t>
            </a:r>
            <a:r>
              <a:rPr lang="en-US" dirty="0"/>
              <a:t> Howe Bridge one step closer to opening up trade flow between the U.S. and Canada.  The American Concrete Pipe Association would like to congratulate the Michigan Department of Transportation for working with the contractor and Precast Concrete Pipe Producer, Northern Concrete Pipe, in this innovative use of concrete pipe.</a:t>
            </a:r>
          </a:p>
        </p:txBody>
      </p:sp>
      <p:sp>
        <p:nvSpPr>
          <p:cNvPr id="4" name="Slide Number Placeholder 3"/>
          <p:cNvSpPr>
            <a:spLocks noGrp="1"/>
          </p:cNvSpPr>
          <p:nvPr>
            <p:ph type="sldNum" sz="quarter" idx="5"/>
          </p:nvPr>
        </p:nvSpPr>
        <p:spPr/>
        <p:txBody>
          <a:bodyPr/>
          <a:lstStyle/>
          <a:p>
            <a:fld id="{8ADDCEDA-33F2-E042-9044-1D9AEBE644D8}" type="slidenum">
              <a:rPr lang="en-US" smtClean="0"/>
              <a:t>3</a:t>
            </a:fld>
            <a:endParaRPr lang="en-US"/>
          </a:p>
        </p:txBody>
      </p:sp>
    </p:spTree>
    <p:extLst>
      <p:ext uri="{BB962C8B-B14F-4D97-AF65-F5344CB8AC3E}">
        <p14:creationId xmlns:p14="http://schemas.microsoft.com/office/powerpoint/2010/main" val="4268865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American Concrete Pipe Association is here to assist AASHTO, the DOTs, and other users and specifiers of precast concrete pipe and box culverts.  We have a team of engineers that are available to provide assistance.  Additionally, we have a website were a lot of valuable information can be referenced.  </a:t>
            </a:r>
          </a:p>
          <a:p>
            <a:endParaRPr lang="en-US" dirty="0"/>
          </a:p>
          <a:p>
            <a:r>
              <a:rPr lang="en-US" dirty="0"/>
              <a:t>Additionally, the American Concrete Pipe Association works with the individuals from Eriksson Software to develop engineering software to aid in the design of precast concrete pipe and box culverts.</a:t>
            </a:r>
          </a:p>
          <a:p>
            <a:endParaRPr lang="en-US" dirty="0"/>
          </a:p>
          <a:p>
            <a:r>
              <a:rPr lang="en-US" dirty="0"/>
              <a:t>Eriksson Culvert is a tool that allows box culvert design and load rating in accordance with AASHTO.  This software can be used to design single and multi-cell monolithic box culverts as well as segmented boxes and three-sided structures.</a:t>
            </a:r>
          </a:p>
          <a:p>
            <a:endParaRPr lang="en-US" dirty="0"/>
          </a:p>
          <a:p>
            <a:r>
              <a:rPr lang="en-US" dirty="0"/>
              <a:t>Eriksson Pipe can be used for special designs of precast concrete pipe, including circular and elliptical shapes.</a:t>
            </a:r>
          </a:p>
          <a:p>
            <a:endParaRPr lang="en-US" dirty="0"/>
          </a:p>
          <a:p>
            <a:r>
              <a:rPr lang="en-US" dirty="0"/>
              <a:t>These are valuable  programing tools where the precast concrete culvert industry has worked with the individuals from Eriksson software to incorporate producer capabilities with AASHTO design requirements into efficient software programs.</a:t>
            </a:r>
          </a:p>
        </p:txBody>
      </p:sp>
      <p:sp>
        <p:nvSpPr>
          <p:cNvPr id="4" name="Slide Number Placeholder 3"/>
          <p:cNvSpPr>
            <a:spLocks noGrp="1"/>
          </p:cNvSpPr>
          <p:nvPr>
            <p:ph type="sldNum" sz="quarter" idx="5"/>
          </p:nvPr>
        </p:nvSpPr>
        <p:spPr/>
        <p:txBody>
          <a:bodyPr/>
          <a:lstStyle/>
          <a:p>
            <a:fld id="{8ADDCEDA-33F2-E042-9044-1D9AEBE644D8}" type="slidenum">
              <a:rPr lang="en-US" smtClean="0"/>
              <a:t>4</a:t>
            </a:fld>
            <a:endParaRPr lang="en-US"/>
          </a:p>
        </p:txBody>
      </p:sp>
    </p:spTree>
    <p:extLst>
      <p:ext uri="{BB962C8B-B14F-4D97-AF65-F5344CB8AC3E}">
        <p14:creationId xmlns:p14="http://schemas.microsoft.com/office/powerpoint/2010/main" val="1282956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American Concrete Pipe Association attends several AASHTO Meetings throughout the year.  These meetings are instrumental in the development of the standards and specifications used for our product.  In an effort to improve the quality, engineering, and installation of our product, ACPA holds several meetings of its own throughout the year.  One of our key educational meetings is the Pipe School that we hold every January.  Over 400 individuals; including producers, consultants, local agencies, and even DOTs attend our pipe school each year. DOTS not only attend this school, but assist us in teaching some of our educational classes.</a:t>
            </a:r>
          </a:p>
        </p:txBody>
      </p:sp>
      <p:sp>
        <p:nvSpPr>
          <p:cNvPr id="4" name="Slide Number Placeholder 3"/>
          <p:cNvSpPr>
            <a:spLocks noGrp="1"/>
          </p:cNvSpPr>
          <p:nvPr>
            <p:ph type="sldNum" sz="quarter" idx="5"/>
          </p:nvPr>
        </p:nvSpPr>
        <p:spPr/>
        <p:txBody>
          <a:bodyPr/>
          <a:lstStyle/>
          <a:p>
            <a:fld id="{8ADDCEDA-33F2-E042-9044-1D9AEBE644D8}" type="slidenum">
              <a:rPr lang="en-US" smtClean="0"/>
              <a:t>5</a:t>
            </a:fld>
            <a:endParaRPr lang="en-US"/>
          </a:p>
        </p:txBody>
      </p:sp>
    </p:spTree>
    <p:extLst>
      <p:ext uri="{BB962C8B-B14F-4D97-AF65-F5344CB8AC3E}">
        <p14:creationId xmlns:p14="http://schemas.microsoft.com/office/powerpoint/2010/main" val="3510810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Pipe School,  Awards are given out for the production plants that exhibit high standards of quality.  There is nothing of higher value than the safety of the employees who serve our industry.  We acknowledge the achievements in safety by our production plants at this meeting as well.  As part of the celebration of keeping our workers safe, the annual safety award is presented at this meeting.</a:t>
            </a:r>
          </a:p>
          <a:p>
            <a:endParaRPr lang="en-US" dirty="0"/>
          </a:p>
          <a:p>
            <a:r>
              <a:rPr lang="en-US" dirty="0"/>
              <a:t>The Pipe School occurs over a four day period and includes plant tours, poster sessions, instructional training, and group activities.</a:t>
            </a:r>
          </a:p>
          <a:p>
            <a:endParaRPr lang="en-US" dirty="0"/>
          </a:p>
          <a:p>
            <a:r>
              <a:rPr lang="en-US" dirty="0"/>
              <a:t>There are several educational tracks, and attendees can sit in on any class in which they have an interest.  The education tracks include not only quality, but:</a:t>
            </a:r>
          </a:p>
          <a:p>
            <a:r>
              <a:rPr lang="en-US" dirty="0"/>
              <a:t>	Advanced Production &amp; Plant Management</a:t>
            </a:r>
          </a:p>
          <a:p>
            <a:r>
              <a:rPr lang="en-US" dirty="0"/>
              <a:t>	Sales and Engineering</a:t>
            </a:r>
          </a:p>
          <a:p>
            <a:r>
              <a:rPr lang="en-US" dirty="0"/>
              <a:t>	Train the Trainer</a:t>
            </a:r>
          </a:p>
          <a:p>
            <a:r>
              <a:rPr lang="en-US" dirty="0"/>
              <a:t>	Transportation topics</a:t>
            </a:r>
          </a:p>
          <a:p>
            <a:endParaRPr lang="en-US" dirty="0"/>
          </a:p>
          <a:p>
            <a:r>
              <a:rPr lang="en-US" dirty="0"/>
              <a:t>The transportation track includes several speakers from Departments of Transportation throughout the country.  DOT speakers can sometimes be found presenting in the Engineering track as well.  A course in ethics is included, and attendees can get </a:t>
            </a:r>
            <a:r>
              <a:rPr lang="en-US" dirty="0" err="1"/>
              <a:t>pdh’s</a:t>
            </a:r>
            <a:r>
              <a:rPr lang="en-US" dirty="0"/>
              <a:t> for their attendance or involvement.</a:t>
            </a:r>
          </a:p>
          <a:p>
            <a:endParaRPr lang="en-US" dirty="0"/>
          </a:p>
          <a:p>
            <a:r>
              <a:rPr lang="en-US" dirty="0"/>
              <a:t>We want to invite all of you to our next Pipe School in Frisco, TX from February 1-4, 2021.  We welcome your participation and appreciate your perspectives.</a:t>
            </a:r>
          </a:p>
          <a:p>
            <a:endParaRPr lang="en-US" dirty="0"/>
          </a:p>
          <a:p>
            <a:r>
              <a:rPr lang="en-US" dirty="0"/>
              <a:t>It is unfortunate that we cannot meet in person this year.  We at the American Concrete Pipe Association miss the opportunity to see our friends in person and share personal, as well as professional experiences with you at this year’s meeting.  We are hopeful that we will meet face-to-face in the near future, whether it be in your offices, or at an AASHTO function.  Always remember that we are just a phone call or e-mail away if there is anything we can do to assist you.</a:t>
            </a:r>
          </a:p>
        </p:txBody>
      </p:sp>
      <p:sp>
        <p:nvSpPr>
          <p:cNvPr id="4" name="Slide Number Placeholder 3"/>
          <p:cNvSpPr>
            <a:spLocks noGrp="1"/>
          </p:cNvSpPr>
          <p:nvPr>
            <p:ph type="sldNum" sz="quarter" idx="5"/>
          </p:nvPr>
        </p:nvSpPr>
        <p:spPr/>
        <p:txBody>
          <a:bodyPr/>
          <a:lstStyle/>
          <a:p>
            <a:fld id="{8ADDCEDA-33F2-E042-9044-1D9AEBE644D8}" type="slidenum">
              <a:rPr lang="en-US" smtClean="0"/>
              <a:t>6</a:t>
            </a:fld>
            <a:endParaRPr lang="en-US"/>
          </a:p>
        </p:txBody>
      </p:sp>
    </p:spTree>
    <p:extLst>
      <p:ext uri="{BB962C8B-B14F-4D97-AF65-F5344CB8AC3E}">
        <p14:creationId xmlns:p14="http://schemas.microsoft.com/office/powerpoint/2010/main" val="146327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550161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20198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45338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7"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4231349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703539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5"/>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2939547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9"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4144289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7"/>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9" y="1681163"/>
            <a:ext cx="386873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3"/>
          <p:cNvSpPr>
            <a:spLocks noGrp="1"/>
          </p:cNvSpPr>
          <p:nvPr>
            <p:ph type="ftr" sz="quarter" idx="10"/>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11" name="Slide Number Placeholder 4"/>
          <p:cNvSpPr>
            <a:spLocks noGrp="1"/>
          </p:cNvSpPr>
          <p:nvPr>
            <p:ph type="sldNum" sz="quarter" idx="11"/>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5024857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7"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2258865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6"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282953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788"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8"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9"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2928368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2902544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788" y="987427"/>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12"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3542541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42344710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1"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7327611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1947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409914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1"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2721091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9"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0"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1780557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0"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1"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40759731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1"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2"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42572446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5"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6"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36727066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1"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2"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37068599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8"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9"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836260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3714645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1811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1181100"/>
            <a:ext cx="4629150" cy="46799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781300"/>
            <a:ext cx="2949178" cy="30876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1"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2"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5186884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234440"/>
            <a:ext cx="2949178" cy="131826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1234440"/>
            <a:ext cx="4629150" cy="462661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552700"/>
            <a:ext cx="2949178"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1"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2"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34787469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0"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1"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2146652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516379"/>
            <a:ext cx="1971675" cy="466058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1516379"/>
            <a:ext cx="5800725" cy="466058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109472"/>
          </a:xfrm>
          <a:prstGeom prst="rect">
            <a:avLst/>
          </a:prstGeom>
        </p:spPr>
      </p:pic>
      <p:sp>
        <p:nvSpPr>
          <p:cNvPr id="10" name="Footer Placeholder 3"/>
          <p:cNvSpPr>
            <a:spLocks noGrp="1"/>
          </p:cNvSpPr>
          <p:nvPr>
            <p:ph type="ftr" sz="quarter" idx="11"/>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1" name="Slide Number Placeholder 4"/>
          <p:cNvSpPr>
            <a:spLocks noGrp="1"/>
          </p:cNvSpPr>
          <p:nvPr>
            <p:ph type="sldNum" sz="quarter" idx="12"/>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2275392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9"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262406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3"/>
          <p:cNvSpPr>
            <a:spLocks noGrp="1"/>
          </p:cNvSpPr>
          <p:nvPr>
            <p:ph type="ftr" sz="quarter" idx="10"/>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1" name="Slide Number Placeholder 4"/>
          <p:cNvSpPr>
            <a:spLocks noGrp="1"/>
          </p:cNvSpPr>
          <p:nvPr>
            <p:ph type="sldNum" sz="quarter" idx="11"/>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2043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7"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247517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6"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138449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9"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980868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12"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9782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122824793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6442998"/>
            <a:ext cx="9154494" cy="415003"/>
          </a:xfrm>
          <a:prstGeom prst="rect">
            <a:avLst/>
          </a:prstGeom>
        </p:spPr>
      </p:pic>
      <p:sp>
        <p:nvSpPr>
          <p:cNvPr id="2" name="Title Placeholder 1"/>
          <p:cNvSpPr>
            <a:spLocks noGrp="1"/>
          </p:cNvSpPr>
          <p:nvPr>
            <p:ph type="title"/>
          </p:nvPr>
        </p:nvSpPr>
        <p:spPr>
          <a:xfrm>
            <a:off x="628650" y="365127"/>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3"/>
          <p:cNvSpPr>
            <a:spLocks noGrp="1"/>
          </p:cNvSpPr>
          <p:nvPr>
            <p:ph type="ftr" sz="quarter" idx="3"/>
          </p:nvPr>
        </p:nvSpPr>
        <p:spPr>
          <a:xfrm>
            <a:off x="381000" y="6492877"/>
            <a:ext cx="30861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r>
              <a:rPr lang="en-US" dirty="0"/>
              <a:t>Rigid Rugged Resilient</a:t>
            </a:r>
          </a:p>
        </p:txBody>
      </p:sp>
      <p:sp>
        <p:nvSpPr>
          <p:cNvPr id="8" name="Slide Number Placeholder 4"/>
          <p:cNvSpPr>
            <a:spLocks noGrp="1"/>
          </p:cNvSpPr>
          <p:nvPr>
            <p:ph type="sldNum" sz="quarter" idx="4"/>
          </p:nvPr>
        </p:nvSpPr>
        <p:spPr>
          <a:xfrm>
            <a:off x="0" y="6492877"/>
            <a:ext cx="381000" cy="365125"/>
          </a:xfrm>
          <a:prstGeom prst="rect">
            <a:avLst/>
          </a:prstGeom>
        </p:spPr>
        <p:txBody>
          <a:bodyPr/>
          <a:lstStyle>
            <a:lvl1pPr>
              <a:defRPr sz="75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spTree>
    <p:extLst>
      <p:ext uri="{BB962C8B-B14F-4D97-AF65-F5344CB8AC3E}">
        <p14:creationId xmlns:p14="http://schemas.microsoft.com/office/powerpoint/2010/main" val="40502148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55384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3017521"/>
            <a:ext cx="7886700" cy="315944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3"/>
          <p:cNvSpPr>
            <a:spLocks noGrp="1"/>
          </p:cNvSpPr>
          <p:nvPr>
            <p:ph type="ftr" sz="quarter" idx="3"/>
          </p:nvPr>
        </p:nvSpPr>
        <p:spPr>
          <a:xfrm>
            <a:off x="381000" y="6492875"/>
            <a:ext cx="30861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r>
              <a:rPr lang="en-US"/>
              <a:t>Rigid Rugged Resilient</a:t>
            </a:r>
            <a:endParaRPr lang="en-US" dirty="0"/>
          </a:p>
        </p:txBody>
      </p:sp>
      <p:sp>
        <p:nvSpPr>
          <p:cNvPr id="8" name="Slide Number Placeholder 4"/>
          <p:cNvSpPr>
            <a:spLocks noGrp="1"/>
          </p:cNvSpPr>
          <p:nvPr>
            <p:ph type="sldNum" sz="quarter" idx="4"/>
          </p:nvPr>
        </p:nvSpPr>
        <p:spPr>
          <a:xfrm>
            <a:off x="0" y="6492875"/>
            <a:ext cx="381000" cy="365125"/>
          </a:xfrm>
          <a:prstGeom prst="rect">
            <a:avLst/>
          </a:prstGeom>
        </p:spPr>
        <p:txBody>
          <a:bodyPr/>
          <a:lstStyle>
            <a:lvl1pPr>
              <a:defRPr sz="1000" b="0" i="0">
                <a:latin typeface="Futura Condensed Medium" charset="0"/>
                <a:ea typeface="Futura Condensed Medium" charset="0"/>
                <a:cs typeface="Futura Condensed Medium" charset="0"/>
              </a:defRPr>
            </a:lvl1pPr>
          </a:lstStyle>
          <a:p>
            <a:fld id="{5BB8F4AC-74EA-D34F-8E84-741626411909}" type="slidenum">
              <a:rPr lang="en-US" smtClean="0"/>
              <a:pPr/>
              <a:t>‹#›</a:t>
            </a:fld>
            <a:endParaRPr lang="en-US" dirty="0"/>
          </a:p>
        </p:txBody>
      </p:sp>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1133856"/>
          </a:xfrm>
          <a:prstGeom prst="rect">
            <a:avLst/>
          </a:prstGeom>
        </p:spPr>
      </p:pic>
    </p:spTree>
    <p:extLst>
      <p:ext uri="{BB962C8B-B14F-4D97-AF65-F5344CB8AC3E}">
        <p14:creationId xmlns:p14="http://schemas.microsoft.com/office/powerpoint/2010/main" val="2197270211"/>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7.xml"/><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12.png"/><Relationship Id="rId3" Type="http://schemas.openxmlformats.org/officeDocument/2006/relationships/slideLayout" Target="../slideLayouts/slideLayout24.xml"/><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audio" Target="../media/media2.m4a"/><Relationship Id="rId16" Type="http://schemas.openxmlformats.org/officeDocument/2006/relationships/image" Target="../media/image24.png"/><Relationship Id="rId1" Type="http://schemas.microsoft.com/office/2007/relationships/media" Target="../media/media2.m4a"/><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notesSlide" Target="../notesSlides/notesSlide2.xml"/><Relationship Id="rId9" Type="http://schemas.openxmlformats.org/officeDocument/2006/relationships/image" Target="../media/image17.png"/><Relationship Id="rId14"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Layout" Target="../slideLayouts/slideLayout6.xml"/><Relationship Id="rId7" Type="http://schemas.openxmlformats.org/officeDocument/2006/relationships/image" Target="../media/image28.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7.png"/><Relationship Id="rId11" Type="http://schemas.openxmlformats.org/officeDocument/2006/relationships/image" Target="../media/image1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notesSlide" Target="../notesSlides/notesSlide3.xml"/><Relationship Id="rId9" Type="http://schemas.openxmlformats.org/officeDocument/2006/relationships/image" Target="../media/image30.png"/></Relationships>
</file>

<file path=ppt/slides/_rels/slide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2.png"/><Relationship Id="rId3" Type="http://schemas.openxmlformats.org/officeDocument/2006/relationships/slideLayout" Target="../slideLayouts/slideLayout7.xml"/><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notesSlide" Target="../notesSlides/notesSlide4.xml"/><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Layout" Target="../slideLayouts/slideLayout7.xml"/><Relationship Id="rId7" Type="http://schemas.openxmlformats.org/officeDocument/2006/relationships/image" Target="../media/image42.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notesSlide" Target="../notesSlides/notesSlide5.xml"/><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7.xml"/><Relationship Id="rId7" Type="http://schemas.openxmlformats.org/officeDocument/2006/relationships/image" Target="../media/image46.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7BF4183-D819-4150-B5B9-C4D9A79A0790}"/>
              </a:ext>
            </a:extLst>
          </p:cNvPr>
          <p:cNvSpPr>
            <a:spLocks noGrp="1"/>
          </p:cNvSpPr>
          <p:nvPr>
            <p:ph type="ftr" sz="quarter" idx="3"/>
          </p:nvPr>
        </p:nvSpPr>
        <p:spPr/>
        <p:txBody>
          <a:bodyPr/>
          <a:lstStyle/>
          <a:p>
            <a:r>
              <a:rPr lang="en-US"/>
              <a:t>Rigid Rugged Resilient</a:t>
            </a:r>
            <a:endParaRPr lang="en-US" dirty="0"/>
          </a:p>
        </p:txBody>
      </p:sp>
      <p:sp>
        <p:nvSpPr>
          <p:cNvPr id="5" name="Slide Number Placeholder 4">
            <a:extLst>
              <a:ext uri="{FF2B5EF4-FFF2-40B4-BE49-F238E27FC236}">
                <a16:creationId xmlns:a16="http://schemas.microsoft.com/office/drawing/2014/main" id="{FD60FAE2-454E-43FB-BFA2-1D16D624D2AE}"/>
              </a:ext>
            </a:extLst>
          </p:cNvPr>
          <p:cNvSpPr>
            <a:spLocks noGrp="1"/>
          </p:cNvSpPr>
          <p:nvPr>
            <p:ph type="sldNum" sz="quarter" idx="4"/>
          </p:nvPr>
        </p:nvSpPr>
        <p:spPr/>
        <p:txBody>
          <a:bodyPr/>
          <a:lstStyle/>
          <a:p>
            <a:fld id="{5BB8F4AC-74EA-D34F-8E84-741626411909}" type="slidenum">
              <a:rPr lang="en-US" smtClean="0"/>
              <a:pPr/>
              <a:t>1</a:t>
            </a:fld>
            <a:endParaRPr lang="en-US" dirty="0"/>
          </a:p>
        </p:txBody>
      </p:sp>
      <p:pic>
        <p:nvPicPr>
          <p:cNvPr id="6" name="Picture 5">
            <a:extLst>
              <a:ext uri="{FF2B5EF4-FFF2-40B4-BE49-F238E27FC236}">
                <a16:creationId xmlns:a16="http://schemas.microsoft.com/office/drawing/2014/main" id="{32BE960C-BF03-4216-80A1-03675F452CB0}"/>
              </a:ext>
            </a:extLst>
          </p:cNvPr>
          <p:cNvPicPr>
            <a:picLocks noChangeAspect="1"/>
          </p:cNvPicPr>
          <p:nvPr/>
        </p:nvPicPr>
        <p:blipFill>
          <a:blip r:embed="rId5"/>
          <a:stretch>
            <a:fillRect/>
          </a:stretch>
        </p:blipFill>
        <p:spPr>
          <a:xfrm>
            <a:off x="3379557" y="1690688"/>
            <a:ext cx="1549890" cy="1935472"/>
          </a:xfrm>
          <a:prstGeom prst="rect">
            <a:avLst/>
          </a:prstGeom>
        </p:spPr>
      </p:pic>
      <p:pic>
        <p:nvPicPr>
          <p:cNvPr id="7" name="Picture 6">
            <a:extLst>
              <a:ext uri="{FF2B5EF4-FFF2-40B4-BE49-F238E27FC236}">
                <a16:creationId xmlns:a16="http://schemas.microsoft.com/office/drawing/2014/main" id="{33A81D1C-D993-4A7C-A3C3-C92989235677}"/>
              </a:ext>
            </a:extLst>
          </p:cNvPr>
          <p:cNvPicPr>
            <a:picLocks noChangeAspect="1"/>
          </p:cNvPicPr>
          <p:nvPr/>
        </p:nvPicPr>
        <p:blipFill>
          <a:blip r:embed="rId6"/>
          <a:stretch>
            <a:fillRect/>
          </a:stretch>
        </p:blipFill>
        <p:spPr>
          <a:xfrm>
            <a:off x="771785" y="4189567"/>
            <a:ext cx="1392036" cy="1738313"/>
          </a:xfrm>
          <a:prstGeom prst="rect">
            <a:avLst/>
          </a:prstGeom>
        </p:spPr>
      </p:pic>
      <p:pic>
        <p:nvPicPr>
          <p:cNvPr id="8" name="Picture 7">
            <a:extLst>
              <a:ext uri="{FF2B5EF4-FFF2-40B4-BE49-F238E27FC236}">
                <a16:creationId xmlns:a16="http://schemas.microsoft.com/office/drawing/2014/main" id="{A8ACD2CF-EDF9-41AA-80B0-679D5F2AF4AC}"/>
              </a:ext>
            </a:extLst>
          </p:cNvPr>
          <p:cNvPicPr>
            <a:picLocks noChangeAspect="1"/>
          </p:cNvPicPr>
          <p:nvPr/>
        </p:nvPicPr>
        <p:blipFill>
          <a:blip r:embed="rId7"/>
          <a:stretch>
            <a:fillRect/>
          </a:stretch>
        </p:blipFill>
        <p:spPr>
          <a:xfrm>
            <a:off x="3467100" y="4178592"/>
            <a:ext cx="1413425" cy="1749288"/>
          </a:xfrm>
          <a:prstGeom prst="rect">
            <a:avLst/>
          </a:prstGeom>
        </p:spPr>
      </p:pic>
      <p:pic>
        <p:nvPicPr>
          <p:cNvPr id="9" name="Picture 8">
            <a:extLst>
              <a:ext uri="{FF2B5EF4-FFF2-40B4-BE49-F238E27FC236}">
                <a16:creationId xmlns:a16="http://schemas.microsoft.com/office/drawing/2014/main" id="{D09DA791-4771-42F9-904F-4126A03E5992}"/>
              </a:ext>
            </a:extLst>
          </p:cNvPr>
          <p:cNvPicPr>
            <a:picLocks noChangeAspect="1"/>
          </p:cNvPicPr>
          <p:nvPr/>
        </p:nvPicPr>
        <p:blipFill>
          <a:blip r:embed="rId8"/>
          <a:stretch>
            <a:fillRect/>
          </a:stretch>
        </p:blipFill>
        <p:spPr>
          <a:xfrm>
            <a:off x="6413210" y="4178592"/>
            <a:ext cx="1308677" cy="1749287"/>
          </a:xfrm>
          <a:prstGeom prst="rect">
            <a:avLst/>
          </a:prstGeom>
        </p:spPr>
      </p:pic>
      <p:pic>
        <p:nvPicPr>
          <p:cNvPr id="3" name="Picture 2">
            <a:extLst>
              <a:ext uri="{FF2B5EF4-FFF2-40B4-BE49-F238E27FC236}">
                <a16:creationId xmlns:a16="http://schemas.microsoft.com/office/drawing/2014/main" id="{FA5E6455-3816-4770-98E4-4A23021E82CE}"/>
              </a:ext>
            </a:extLst>
          </p:cNvPr>
          <p:cNvPicPr>
            <a:picLocks noChangeAspect="1"/>
          </p:cNvPicPr>
          <p:nvPr/>
        </p:nvPicPr>
        <p:blipFill>
          <a:blip r:embed="rId9"/>
          <a:stretch>
            <a:fillRect/>
          </a:stretch>
        </p:blipFill>
        <p:spPr>
          <a:xfrm>
            <a:off x="1390650" y="239658"/>
            <a:ext cx="5676900" cy="1467611"/>
          </a:xfrm>
          <a:prstGeom prst="rect">
            <a:avLst/>
          </a:prstGeom>
        </p:spPr>
      </p:pic>
      <p:pic>
        <p:nvPicPr>
          <p:cNvPr id="10" name="Picture 9">
            <a:extLst>
              <a:ext uri="{FF2B5EF4-FFF2-40B4-BE49-F238E27FC236}">
                <a16:creationId xmlns:a16="http://schemas.microsoft.com/office/drawing/2014/main" id="{6A98E432-F71D-4339-83D3-7E8DAB50A4B4}"/>
              </a:ext>
            </a:extLst>
          </p:cNvPr>
          <p:cNvPicPr>
            <a:picLocks noChangeAspect="1"/>
          </p:cNvPicPr>
          <p:nvPr/>
        </p:nvPicPr>
        <p:blipFill>
          <a:blip r:embed="rId10"/>
          <a:stretch>
            <a:fillRect/>
          </a:stretch>
        </p:blipFill>
        <p:spPr>
          <a:xfrm>
            <a:off x="5342312" y="2313004"/>
            <a:ext cx="3450475" cy="670564"/>
          </a:xfrm>
          <a:prstGeom prst="rect">
            <a:avLst/>
          </a:prstGeom>
        </p:spPr>
      </p:pic>
      <p:pic>
        <p:nvPicPr>
          <p:cNvPr id="11" name="Picture 10">
            <a:extLst>
              <a:ext uri="{FF2B5EF4-FFF2-40B4-BE49-F238E27FC236}">
                <a16:creationId xmlns:a16="http://schemas.microsoft.com/office/drawing/2014/main" id="{2C832162-7FF2-4063-9BE6-ABBC7473FC97}"/>
              </a:ext>
            </a:extLst>
          </p:cNvPr>
          <p:cNvPicPr>
            <a:picLocks noChangeAspect="1"/>
          </p:cNvPicPr>
          <p:nvPr/>
        </p:nvPicPr>
        <p:blipFill>
          <a:blip r:embed="rId11"/>
          <a:stretch>
            <a:fillRect/>
          </a:stretch>
        </p:blipFill>
        <p:spPr>
          <a:xfrm>
            <a:off x="442567" y="2424993"/>
            <a:ext cx="2524125" cy="704850"/>
          </a:xfrm>
          <a:prstGeom prst="rect">
            <a:avLst/>
          </a:prstGeom>
        </p:spPr>
      </p:pic>
      <p:sp>
        <p:nvSpPr>
          <p:cNvPr id="12" name="TextBox 11">
            <a:extLst>
              <a:ext uri="{FF2B5EF4-FFF2-40B4-BE49-F238E27FC236}">
                <a16:creationId xmlns:a16="http://schemas.microsoft.com/office/drawing/2014/main" id="{61CF8D0A-F846-48B2-BAB7-C379EAC86B88}"/>
              </a:ext>
            </a:extLst>
          </p:cNvPr>
          <p:cNvSpPr txBox="1"/>
          <p:nvPr/>
        </p:nvSpPr>
        <p:spPr>
          <a:xfrm>
            <a:off x="3192710" y="3741886"/>
            <a:ext cx="1962204" cy="308418"/>
          </a:xfrm>
          <a:prstGeom prst="rect">
            <a:avLst/>
          </a:prstGeom>
          <a:noFill/>
        </p:spPr>
        <p:txBody>
          <a:bodyPr wrap="none" rtlCol="0">
            <a:spAutoFit/>
          </a:bodyPr>
          <a:lstStyle/>
          <a:p>
            <a:r>
              <a:rPr lang="en-US" dirty="0"/>
              <a:t>Doug Dayton - President</a:t>
            </a:r>
          </a:p>
        </p:txBody>
      </p:sp>
      <p:sp>
        <p:nvSpPr>
          <p:cNvPr id="13" name="TextBox 12">
            <a:extLst>
              <a:ext uri="{FF2B5EF4-FFF2-40B4-BE49-F238E27FC236}">
                <a16:creationId xmlns:a16="http://schemas.microsoft.com/office/drawing/2014/main" id="{187876E0-ABCE-4C49-B37A-4022F8F9200B}"/>
              </a:ext>
            </a:extLst>
          </p:cNvPr>
          <p:cNvSpPr txBox="1"/>
          <p:nvPr/>
        </p:nvSpPr>
        <p:spPr>
          <a:xfrm>
            <a:off x="381000" y="5945519"/>
            <a:ext cx="2323841" cy="524503"/>
          </a:xfrm>
          <a:prstGeom prst="rect">
            <a:avLst/>
          </a:prstGeom>
          <a:noFill/>
        </p:spPr>
        <p:txBody>
          <a:bodyPr wrap="none" rtlCol="0">
            <a:spAutoFit/>
          </a:bodyPr>
          <a:lstStyle/>
          <a:p>
            <a:pPr algn="ctr"/>
            <a:r>
              <a:rPr lang="en-US" dirty="0"/>
              <a:t>Josh Beakley </a:t>
            </a:r>
          </a:p>
          <a:p>
            <a:pPr algn="ctr"/>
            <a:r>
              <a:rPr lang="en-US" dirty="0"/>
              <a:t>Vice President of Engineering</a:t>
            </a:r>
          </a:p>
        </p:txBody>
      </p:sp>
      <p:sp>
        <p:nvSpPr>
          <p:cNvPr id="14" name="TextBox 13">
            <a:extLst>
              <a:ext uri="{FF2B5EF4-FFF2-40B4-BE49-F238E27FC236}">
                <a16:creationId xmlns:a16="http://schemas.microsoft.com/office/drawing/2014/main" id="{E9DDC2B8-C427-44A0-A194-EA1BE6D5F11F}"/>
              </a:ext>
            </a:extLst>
          </p:cNvPr>
          <p:cNvSpPr txBox="1"/>
          <p:nvPr/>
        </p:nvSpPr>
        <p:spPr>
          <a:xfrm>
            <a:off x="2888412" y="5961428"/>
            <a:ext cx="2681375" cy="524503"/>
          </a:xfrm>
          <a:prstGeom prst="rect">
            <a:avLst/>
          </a:prstGeom>
          <a:noFill/>
        </p:spPr>
        <p:txBody>
          <a:bodyPr wrap="none" rtlCol="0">
            <a:spAutoFit/>
          </a:bodyPr>
          <a:lstStyle/>
          <a:p>
            <a:pPr algn="ctr"/>
            <a:r>
              <a:rPr lang="en-US" dirty="0"/>
              <a:t>Kim Spahn</a:t>
            </a:r>
          </a:p>
          <a:p>
            <a:pPr algn="ctr"/>
            <a:r>
              <a:rPr lang="en-US" dirty="0"/>
              <a:t>Vice President of State Operations</a:t>
            </a:r>
          </a:p>
        </p:txBody>
      </p:sp>
      <p:sp>
        <p:nvSpPr>
          <p:cNvPr id="15" name="TextBox 14">
            <a:extLst>
              <a:ext uri="{FF2B5EF4-FFF2-40B4-BE49-F238E27FC236}">
                <a16:creationId xmlns:a16="http://schemas.microsoft.com/office/drawing/2014/main" id="{5603A26A-868C-4413-9F6D-5F2F72FAEEEB}"/>
              </a:ext>
            </a:extLst>
          </p:cNvPr>
          <p:cNvSpPr txBox="1"/>
          <p:nvPr/>
        </p:nvSpPr>
        <p:spPr>
          <a:xfrm>
            <a:off x="6008718" y="5961427"/>
            <a:ext cx="2331985" cy="524503"/>
          </a:xfrm>
          <a:prstGeom prst="rect">
            <a:avLst/>
          </a:prstGeom>
          <a:noFill/>
        </p:spPr>
        <p:txBody>
          <a:bodyPr wrap="none" rtlCol="0">
            <a:spAutoFit/>
          </a:bodyPr>
          <a:lstStyle/>
          <a:p>
            <a:pPr algn="ctr"/>
            <a:r>
              <a:rPr lang="en-US" dirty="0"/>
              <a:t>Margarita Takou</a:t>
            </a:r>
          </a:p>
          <a:p>
            <a:pPr algn="ctr"/>
            <a:r>
              <a:rPr lang="en-US" dirty="0"/>
              <a:t>Technical Resources Manager</a:t>
            </a:r>
          </a:p>
        </p:txBody>
      </p:sp>
      <p:pic>
        <p:nvPicPr>
          <p:cNvPr id="2" name="AASHTO Bridge">
            <a:hlinkClick r:id="" action="ppaction://media"/>
            <a:extLst>
              <a:ext uri="{FF2B5EF4-FFF2-40B4-BE49-F238E27FC236}">
                <a16:creationId xmlns:a16="http://schemas.microsoft.com/office/drawing/2014/main" id="{C587DA42-B5EC-4575-B11F-013741387401}"/>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9254572" y="5736315"/>
            <a:ext cx="487363" cy="487363"/>
          </a:xfrm>
          <a:prstGeom prst="rect">
            <a:avLst/>
          </a:prstGeom>
        </p:spPr>
      </p:pic>
    </p:spTree>
    <p:extLst>
      <p:ext uri="{BB962C8B-B14F-4D97-AF65-F5344CB8AC3E}">
        <p14:creationId xmlns:p14="http://schemas.microsoft.com/office/powerpoint/2010/main" val="418230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38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6549E68-D488-4FA0-9A95-DAB62236824F}"/>
              </a:ext>
            </a:extLst>
          </p:cNvPr>
          <p:cNvPicPr>
            <a:picLocks noChangeAspect="1"/>
          </p:cNvPicPr>
          <p:nvPr/>
        </p:nvPicPr>
        <p:blipFill>
          <a:blip r:embed="rId5"/>
          <a:stretch>
            <a:fillRect/>
          </a:stretch>
        </p:blipFill>
        <p:spPr>
          <a:xfrm>
            <a:off x="0" y="0"/>
            <a:ext cx="9144000" cy="5880370"/>
          </a:xfrm>
          <a:prstGeom prst="rect">
            <a:avLst/>
          </a:prstGeom>
        </p:spPr>
      </p:pic>
      <p:sp>
        <p:nvSpPr>
          <p:cNvPr id="7" name="Rectangle 6">
            <a:extLst>
              <a:ext uri="{FF2B5EF4-FFF2-40B4-BE49-F238E27FC236}">
                <a16:creationId xmlns:a16="http://schemas.microsoft.com/office/drawing/2014/main" id="{8BFB2632-0BCC-46E0-8924-27938FAFCB1A}"/>
              </a:ext>
            </a:extLst>
          </p:cNvPr>
          <p:cNvSpPr/>
          <p:nvPr/>
        </p:nvSpPr>
        <p:spPr>
          <a:xfrm>
            <a:off x="462064" y="3832698"/>
            <a:ext cx="2509736" cy="1527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C6194FD-57E3-4D20-8230-F50E31DD84CF}"/>
              </a:ext>
            </a:extLst>
          </p:cNvPr>
          <p:cNvSpPr/>
          <p:nvPr/>
        </p:nvSpPr>
        <p:spPr>
          <a:xfrm>
            <a:off x="2918298" y="4572000"/>
            <a:ext cx="894944" cy="940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BEEE30E-5D7A-4987-8EB9-D2F3E67CA80F}"/>
              </a:ext>
            </a:extLst>
          </p:cNvPr>
          <p:cNvSpPr txBox="1"/>
          <p:nvPr/>
        </p:nvSpPr>
        <p:spPr>
          <a:xfrm>
            <a:off x="1056389" y="2660790"/>
            <a:ext cx="570990"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highlight>
                  <a:srgbClr val="C0C0C0"/>
                </a:highlight>
                <a:uLnTx/>
                <a:uFillTx/>
                <a:latin typeface="Calibri" panose="020F0502020204030204"/>
                <a:ea typeface="+mn-ea"/>
                <a:cs typeface="+mn-cs"/>
              </a:rPr>
              <a:t>CPCPA</a:t>
            </a:r>
          </a:p>
        </p:txBody>
      </p:sp>
      <p:sp>
        <p:nvSpPr>
          <p:cNvPr id="11" name="TextBox 10">
            <a:extLst>
              <a:ext uri="{FF2B5EF4-FFF2-40B4-BE49-F238E27FC236}">
                <a16:creationId xmlns:a16="http://schemas.microsoft.com/office/drawing/2014/main" id="{4B5FF946-5368-418F-A890-67DDC1A1903F}"/>
              </a:ext>
            </a:extLst>
          </p:cNvPr>
          <p:cNvSpPr txBox="1"/>
          <p:nvPr/>
        </p:nvSpPr>
        <p:spPr>
          <a:xfrm>
            <a:off x="1575750" y="258446"/>
            <a:ext cx="556563"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highlight>
                  <a:srgbClr val="C0C0C0"/>
                </a:highlight>
                <a:uLnTx/>
                <a:uFillTx/>
                <a:latin typeface="Calibri" panose="020F0502020204030204"/>
                <a:ea typeface="+mn-ea"/>
                <a:cs typeface="+mn-cs"/>
              </a:rPr>
              <a:t>CPNW</a:t>
            </a:r>
          </a:p>
        </p:txBody>
      </p:sp>
      <p:sp>
        <p:nvSpPr>
          <p:cNvPr id="12" name="TextBox 11">
            <a:extLst>
              <a:ext uri="{FF2B5EF4-FFF2-40B4-BE49-F238E27FC236}">
                <a16:creationId xmlns:a16="http://schemas.microsoft.com/office/drawing/2014/main" id="{D085CDF4-95B8-4CA3-B138-FE651E45A451}"/>
              </a:ext>
            </a:extLst>
          </p:cNvPr>
          <p:cNvSpPr txBox="1"/>
          <p:nvPr/>
        </p:nvSpPr>
        <p:spPr>
          <a:xfrm>
            <a:off x="2082053" y="1355365"/>
            <a:ext cx="611065"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highlight>
                  <a:srgbClr val="C0C0C0"/>
                </a:highlight>
                <a:uLnTx/>
                <a:uFillTx/>
                <a:latin typeface="Calibri" panose="020F0502020204030204"/>
                <a:ea typeface="+mn-ea"/>
                <a:cs typeface="+mn-cs"/>
              </a:rPr>
              <a:t>MSCPA</a:t>
            </a:r>
          </a:p>
        </p:txBody>
      </p:sp>
      <p:sp>
        <p:nvSpPr>
          <p:cNvPr id="13" name="TextBox 12">
            <a:extLst>
              <a:ext uri="{FF2B5EF4-FFF2-40B4-BE49-F238E27FC236}">
                <a16:creationId xmlns:a16="http://schemas.microsoft.com/office/drawing/2014/main" id="{4AC60C39-B315-459C-9A35-624A4F2AE0B0}"/>
              </a:ext>
            </a:extLst>
          </p:cNvPr>
          <p:cNvSpPr txBox="1"/>
          <p:nvPr/>
        </p:nvSpPr>
        <p:spPr>
          <a:xfrm>
            <a:off x="2132313" y="1970889"/>
            <a:ext cx="611065"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highlight>
                  <a:srgbClr val="C0C0C0"/>
                </a:highlight>
                <a:uLnTx/>
                <a:uFillTx/>
                <a:latin typeface="Calibri" panose="020F0502020204030204"/>
                <a:ea typeface="+mn-ea"/>
                <a:cs typeface="+mn-cs"/>
              </a:rPr>
              <a:t>MSCPA</a:t>
            </a:r>
          </a:p>
        </p:txBody>
      </p:sp>
      <p:sp>
        <p:nvSpPr>
          <p:cNvPr id="14" name="TextBox 13">
            <a:extLst>
              <a:ext uri="{FF2B5EF4-FFF2-40B4-BE49-F238E27FC236}">
                <a16:creationId xmlns:a16="http://schemas.microsoft.com/office/drawing/2014/main" id="{590C9C58-E306-4BD6-9829-2BD156799A5B}"/>
              </a:ext>
            </a:extLst>
          </p:cNvPr>
          <p:cNvSpPr txBox="1"/>
          <p:nvPr/>
        </p:nvSpPr>
        <p:spPr>
          <a:xfrm rot="1127489">
            <a:off x="3897794" y="1052555"/>
            <a:ext cx="508473"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Calibri" panose="020F0502020204030204"/>
                <a:ea typeface="+mn-ea"/>
                <a:cs typeface="+mn-cs"/>
              </a:rPr>
              <a:t>DCPA</a:t>
            </a:r>
          </a:p>
        </p:txBody>
      </p:sp>
      <p:sp>
        <p:nvSpPr>
          <p:cNvPr id="15" name="TextBox 14">
            <a:extLst>
              <a:ext uri="{FF2B5EF4-FFF2-40B4-BE49-F238E27FC236}">
                <a16:creationId xmlns:a16="http://schemas.microsoft.com/office/drawing/2014/main" id="{E61306EC-1394-49A9-BAAE-3D4B63587290}"/>
              </a:ext>
            </a:extLst>
          </p:cNvPr>
          <p:cNvSpPr txBox="1"/>
          <p:nvPr/>
        </p:nvSpPr>
        <p:spPr>
          <a:xfrm>
            <a:off x="3182785" y="2473748"/>
            <a:ext cx="495649"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Calibri" panose="020F0502020204030204"/>
                <a:ea typeface="+mn-ea"/>
                <a:cs typeface="+mn-cs"/>
              </a:rPr>
              <a:t>CCPA</a:t>
            </a:r>
          </a:p>
        </p:txBody>
      </p:sp>
      <p:sp>
        <p:nvSpPr>
          <p:cNvPr id="16" name="TextBox 15">
            <a:extLst>
              <a:ext uri="{FF2B5EF4-FFF2-40B4-BE49-F238E27FC236}">
                <a16:creationId xmlns:a16="http://schemas.microsoft.com/office/drawing/2014/main" id="{44BA38A9-A53E-40C2-B4DF-167EAADBC71A}"/>
              </a:ext>
            </a:extLst>
          </p:cNvPr>
          <p:cNvSpPr txBox="1"/>
          <p:nvPr/>
        </p:nvSpPr>
        <p:spPr>
          <a:xfrm>
            <a:off x="6340604" y="3633834"/>
            <a:ext cx="510076"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highlight>
                  <a:srgbClr val="C0C0C0"/>
                </a:highlight>
                <a:uLnTx/>
                <a:uFillTx/>
                <a:latin typeface="Calibri" panose="020F0502020204030204"/>
                <a:ea typeface="+mn-ea"/>
                <a:cs typeface="+mn-cs"/>
              </a:rPr>
              <a:t>GCPA</a:t>
            </a:r>
          </a:p>
        </p:txBody>
      </p:sp>
      <p:sp>
        <p:nvSpPr>
          <p:cNvPr id="17" name="TextBox 16">
            <a:extLst>
              <a:ext uri="{FF2B5EF4-FFF2-40B4-BE49-F238E27FC236}">
                <a16:creationId xmlns:a16="http://schemas.microsoft.com/office/drawing/2014/main" id="{1A29F4A9-6AE2-4C1B-8F88-ADF78610B82D}"/>
              </a:ext>
            </a:extLst>
          </p:cNvPr>
          <p:cNvSpPr txBox="1"/>
          <p:nvPr/>
        </p:nvSpPr>
        <p:spPr>
          <a:xfrm>
            <a:off x="5731334" y="1180680"/>
            <a:ext cx="543739"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highlight>
                  <a:srgbClr val="C0C0C0"/>
                </a:highlight>
                <a:uLnTx/>
                <a:uFillTx/>
                <a:latin typeface="Calibri" panose="020F0502020204030204"/>
                <a:ea typeface="+mn-ea"/>
                <a:cs typeface="+mn-cs"/>
              </a:rPr>
              <a:t>CPAM</a:t>
            </a:r>
          </a:p>
        </p:txBody>
      </p:sp>
      <p:sp>
        <p:nvSpPr>
          <p:cNvPr id="18" name="TextBox 17">
            <a:extLst>
              <a:ext uri="{FF2B5EF4-FFF2-40B4-BE49-F238E27FC236}">
                <a16:creationId xmlns:a16="http://schemas.microsoft.com/office/drawing/2014/main" id="{F9E3D5E1-7B9D-4E88-AB31-B1A3D329A831}"/>
              </a:ext>
            </a:extLst>
          </p:cNvPr>
          <p:cNvSpPr txBox="1"/>
          <p:nvPr/>
        </p:nvSpPr>
        <p:spPr>
          <a:xfrm>
            <a:off x="5182786" y="1486170"/>
            <a:ext cx="548548"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0000"/>
                </a:solidFill>
                <a:effectLst/>
                <a:uLnTx/>
                <a:uFillTx/>
                <a:latin typeface="Calibri" panose="020F0502020204030204"/>
                <a:ea typeface="+mn-ea"/>
                <a:cs typeface="+mn-cs"/>
              </a:rPr>
              <a:t>WCPA</a:t>
            </a:r>
          </a:p>
        </p:txBody>
      </p:sp>
      <p:sp>
        <p:nvSpPr>
          <p:cNvPr id="20" name="TextBox 19">
            <a:extLst>
              <a:ext uri="{FF2B5EF4-FFF2-40B4-BE49-F238E27FC236}">
                <a16:creationId xmlns:a16="http://schemas.microsoft.com/office/drawing/2014/main" id="{469F8E93-42B2-43E0-8379-521635AEA85B}"/>
              </a:ext>
            </a:extLst>
          </p:cNvPr>
          <p:cNvSpPr txBox="1"/>
          <p:nvPr/>
        </p:nvSpPr>
        <p:spPr>
          <a:xfrm>
            <a:off x="5327360" y="1870659"/>
            <a:ext cx="457176"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FF0000"/>
                </a:solidFill>
                <a:effectLst/>
                <a:uLnTx/>
                <a:uFillTx/>
                <a:latin typeface="Calibri" panose="020F0502020204030204"/>
                <a:ea typeface="+mn-ea"/>
                <a:cs typeface="+mn-cs"/>
              </a:rPr>
              <a:t>ICPA</a:t>
            </a:r>
          </a:p>
        </p:txBody>
      </p:sp>
      <p:sp>
        <p:nvSpPr>
          <p:cNvPr id="21" name="TextBox 20">
            <a:extLst>
              <a:ext uri="{FF2B5EF4-FFF2-40B4-BE49-F238E27FC236}">
                <a16:creationId xmlns:a16="http://schemas.microsoft.com/office/drawing/2014/main" id="{0ED63A11-C378-474C-A63A-ADDBF14A0D52}"/>
              </a:ext>
            </a:extLst>
          </p:cNvPr>
          <p:cNvSpPr txBox="1"/>
          <p:nvPr/>
        </p:nvSpPr>
        <p:spPr>
          <a:xfrm rot="1015865">
            <a:off x="6003204" y="2222337"/>
            <a:ext cx="543739"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tx2"/>
                </a:solidFill>
                <a:effectLst/>
                <a:uLnTx/>
                <a:uFillTx/>
                <a:latin typeface="Calibri" panose="020F0502020204030204"/>
                <a:ea typeface="+mn-ea"/>
                <a:cs typeface="+mn-cs"/>
              </a:rPr>
              <a:t>IKO</a:t>
            </a:r>
          </a:p>
        </p:txBody>
      </p:sp>
      <p:sp>
        <p:nvSpPr>
          <p:cNvPr id="22" name="TextBox 21">
            <a:extLst>
              <a:ext uri="{FF2B5EF4-FFF2-40B4-BE49-F238E27FC236}">
                <a16:creationId xmlns:a16="http://schemas.microsoft.com/office/drawing/2014/main" id="{62ABA2D5-9DF6-4617-AB2E-692F567513E9}"/>
              </a:ext>
            </a:extLst>
          </p:cNvPr>
          <p:cNvSpPr txBox="1"/>
          <p:nvPr/>
        </p:nvSpPr>
        <p:spPr>
          <a:xfrm>
            <a:off x="4326580" y="3832698"/>
            <a:ext cx="490840"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Calibri" panose="020F0502020204030204"/>
                <a:ea typeface="+mn-ea"/>
                <a:cs typeface="+mn-cs"/>
              </a:rPr>
              <a:t>TCPA</a:t>
            </a:r>
          </a:p>
        </p:txBody>
      </p:sp>
      <p:sp>
        <p:nvSpPr>
          <p:cNvPr id="23" name="TextBox 22">
            <a:extLst>
              <a:ext uri="{FF2B5EF4-FFF2-40B4-BE49-F238E27FC236}">
                <a16:creationId xmlns:a16="http://schemas.microsoft.com/office/drawing/2014/main" id="{04CBE595-9FE0-43A9-B165-E5EEFD78AA25}"/>
              </a:ext>
            </a:extLst>
          </p:cNvPr>
          <p:cNvSpPr txBox="1"/>
          <p:nvPr/>
        </p:nvSpPr>
        <p:spPr>
          <a:xfrm>
            <a:off x="4341802" y="3242314"/>
            <a:ext cx="506870"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OCPA</a:t>
            </a:r>
          </a:p>
        </p:txBody>
      </p:sp>
      <p:sp>
        <p:nvSpPr>
          <p:cNvPr id="24" name="TextBox 23">
            <a:extLst>
              <a:ext uri="{FF2B5EF4-FFF2-40B4-BE49-F238E27FC236}">
                <a16:creationId xmlns:a16="http://schemas.microsoft.com/office/drawing/2014/main" id="{787628C8-E682-4155-B3CF-55C9078002CF}"/>
              </a:ext>
            </a:extLst>
          </p:cNvPr>
          <p:cNvSpPr txBox="1"/>
          <p:nvPr/>
        </p:nvSpPr>
        <p:spPr>
          <a:xfrm>
            <a:off x="4840722" y="3298195"/>
            <a:ext cx="505267"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ACPA</a:t>
            </a:r>
          </a:p>
        </p:txBody>
      </p:sp>
      <p:sp>
        <p:nvSpPr>
          <p:cNvPr id="25" name="TextBox 24">
            <a:extLst>
              <a:ext uri="{FF2B5EF4-FFF2-40B4-BE49-F238E27FC236}">
                <a16:creationId xmlns:a16="http://schemas.microsoft.com/office/drawing/2014/main" id="{C9AF5B1B-645B-4C4E-AC93-9F35D05A46C2}"/>
              </a:ext>
            </a:extLst>
          </p:cNvPr>
          <p:cNvSpPr txBox="1"/>
          <p:nvPr/>
        </p:nvSpPr>
        <p:spPr>
          <a:xfrm>
            <a:off x="4341802" y="2349283"/>
            <a:ext cx="659155"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Calibri" panose="020F0502020204030204"/>
                <a:ea typeface="+mn-ea"/>
                <a:cs typeface="+mn-cs"/>
              </a:rPr>
              <a:t>MOKAN</a:t>
            </a:r>
          </a:p>
        </p:txBody>
      </p:sp>
      <p:sp>
        <p:nvSpPr>
          <p:cNvPr id="26" name="TextBox 25">
            <a:extLst>
              <a:ext uri="{FF2B5EF4-FFF2-40B4-BE49-F238E27FC236}">
                <a16:creationId xmlns:a16="http://schemas.microsoft.com/office/drawing/2014/main" id="{E6468385-9A2E-4C93-884B-4FED4432E7B8}"/>
              </a:ext>
            </a:extLst>
          </p:cNvPr>
          <p:cNvSpPr txBox="1"/>
          <p:nvPr/>
        </p:nvSpPr>
        <p:spPr>
          <a:xfrm>
            <a:off x="5512363" y="2980704"/>
            <a:ext cx="490840"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TCPA</a:t>
            </a:r>
          </a:p>
        </p:txBody>
      </p:sp>
      <p:sp>
        <p:nvSpPr>
          <p:cNvPr id="27" name="TextBox 26">
            <a:extLst>
              <a:ext uri="{FF2B5EF4-FFF2-40B4-BE49-F238E27FC236}">
                <a16:creationId xmlns:a16="http://schemas.microsoft.com/office/drawing/2014/main" id="{621AF74C-0B76-45DA-862F-5A031E9451E0}"/>
              </a:ext>
            </a:extLst>
          </p:cNvPr>
          <p:cNvSpPr txBox="1"/>
          <p:nvPr/>
        </p:nvSpPr>
        <p:spPr>
          <a:xfrm>
            <a:off x="6717116" y="2939730"/>
            <a:ext cx="570990"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chemeClr val="tx2"/>
                </a:solidFill>
                <a:effectLst/>
                <a:uLnTx/>
                <a:uFillTx/>
                <a:latin typeface="Calibri" panose="020F0502020204030204"/>
                <a:ea typeface="+mn-ea"/>
                <a:cs typeface="+mn-cs"/>
              </a:rPr>
              <a:t>CCPPA</a:t>
            </a:r>
          </a:p>
        </p:txBody>
      </p:sp>
      <p:sp>
        <p:nvSpPr>
          <p:cNvPr id="28" name="TextBox 27">
            <a:extLst>
              <a:ext uri="{FF2B5EF4-FFF2-40B4-BE49-F238E27FC236}">
                <a16:creationId xmlns:a16="http://schemas.microsoft.com/office/drawing/2014/main" id="{E7975E45-828F-4926-98A3-C1E443771258}"/>
              </a:ext>
            </a:extLst>
          </p:cNvPr>
          <p:cNvSpPr txBox="1"/>
          <p:nvPr/>
        </p:nvSpPr>
        <p:spPr>
          <a:xfrm>
            <a:off x="7002611" y="2260809"/>
            <a:ext cx="503664"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PCAV</a:t>
            </a:r>
          </a:p>
        </p:txBody>
      </p:sp>
      <p:sp>
        <p:nvSpPr>
          <p:cNvPr id="29" name="TextBox 28">
            <a:extLst>
              <a:ext uri="{FF2B5EF4-FFF2-40B4-BE49-F238E27FC236}">
                <a16:creationId xmlns:a16="http://schemas.microsoft.com/office/drawing/2014/main" id="{B705E72E-034E-4A56-BEFD-A7B22A11BFB4}"/>
              </a:ext>
            </a:extLst>
          </p:cNvPr>
          <p:cNvSpPr txBox="1"/>
          <p:nvPr/>
        </p:nvSpPr>
        <p:spPr>
          <a:xfrm>
            <a:off x="6992605" y="1616975"/>
            <a:ext cx="495649"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PCPA</a:t>
            </a:r>
          </a:p>
        </p:txBody>
      </p:sp>
      <p:sp>
        <p:nvSpPr>
          <p:cNvPr id="30" name="TextBox 29">
            <a:extLst>
              <a:ext uri="{FF2B5EF4-FFF2-40B4-BE49-F238E27FC236}">
                <a16:creationId xmlns:a16="http://schemas.microsoft.com/office/drawing/2014/main" id="{4E1A281B-9769-45EA-B711-5F886BDEBCB3}"/>
              </a:ext>
            </a:extLst>
          </p:cNvPr>
          <p:cNvSpPr txBox="1"/>
          <p:nvPr/>
        </p:nvSpPr>
        <p:spPr>
          <a:xfrm>
            <a:off x="6992605" y="1033448"/>
            <a:ext cx="654346"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NYSCPA</a:t>
            </a:r>
          </a:p>
        </p:txBody>
      </p:sp>
      <p:sp>
        <p:nvSpPr>
          <p:cNvPr id="31" name="TextBox 30">
            <a:extLst>
              <a:ext uri="{FF2B5EF4-FFF2-40B4-BE49-F238E27FC236}">
                <a16:creationId xmlns:a16="http://schemas.microsoft.com/office/drawing/2014/main" id="{D22BC4EF-C46F-4C40-846B-436E246987BE}"/>
              </a:ext>
            </a:extLst>
          </p:cNvPr>
          <p:cNvSpPr txBox="1"/>
          <p:nvPr/>
        </p:nvSpPr>
        <p:spPr>
          <a:xfrm>
            <a:off x="7938939" y="1840084"/>
            <a:ext cx="559769"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CPANJ</a:t>
            </a:r>
          </a:p>
        </p:txBody>
      </p:sp>
      <p:sp>
        <p:nvSpPr>
          <p:cNvPr id="32" name="TextBox 31">
            <a:extLst>
              <a:ext uri="{FF2B5EF4-FFF2-40B4-BE49-F238E27FC236}">
                <a16:creationId xmlns:a16="http://schemas.microsoft.com/office/drawing/2014/main" id="{2A23E7EE-0F0E-40F3-9E54-71403FC00441}"/>
              </a:ext>
            </a:extLst>
          </p:cNvPr>
          <p:cNvSpPr txBox="1"/>
          <p:nvPr/>
        </p:nvSpPr>
        <p:spPr>
          <a:xfrm>
            <a:off x="3063604" y="5505122"/>
            <a:ext cx="4059502" cy="7188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Eras Bold ITC" panose="020B0907030504020204" pitchFamily="34" charset="0"/>
                <a:ea typeface="+mn-ea"/>
                <a:cs typeface="+mn-cs"/>
              </a:rPr>
              <a:t>ACPA Region Engineers and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Eras Bold ITC" panose="020B0907030504020204" pitchFamily="34" charset="0"/>
                <a:ea typeface="+mn-ea"/>
                <a:cs typeface="+mn-cs"/>
              </a:rPr>
              <a:t>State Directors– </a:t>
            </a:r>
            <a:r>
              <a:rPr lang="en-US" sz="2000" b="1" dirty="0">
                <a:solidFill>
                  <a:prstClr val="black"/>
                </a:solidFill>
                <a:latin typeface="Eras Bold ITC" panose="020B0907030504020204" pitchFamily="34" charset="0"/>
              </a:rPr>
              <a:t>May</a:t>
            </a:r>
            <a:r>
              <a:rPr kumimoji="0" lang="en-US" sz="2000" b="1" i="0" u="none" strike="noStrike" kern="1200" cap="none" spc="0" normalizeH="0" baseline="0" noProof="0" dirty="0">
                <a:ln>
                  <a:noFill/>
                </a:ln>
                <a:solidFill>
                  <a:prstClr val="black"/>
                </a:solidFill>
                <a:effectLst/>
                <a:uLnTx/>
                <a:uFillTx/>
                <a:latin typeface="Eras Bold ITC" panose="020B0907030504020204" pitchFamily="34" charset="0"/>
                <a:ea typeface="+mn-ea"/>
                <a:cs typeface="+mn-cs"/>
              </a:rPr>
              <a:t> 1, 2020</a:t>
            </a:r>
          </a:p>
        </p:txBody>
      </p:sp>
      <p:pic>
        <p:nvPicPr>
          <p:cNvPr id="34" name="Picture 33" descr="A picture containing table&#10;&#10;Description automatically generated">
            <a:extLst>
              <a:ext uri="{FF2B5EF4-FFF2-40B4-BE49-F238E27FC236}">
                <a16:creationId xmlns:a16="http://schemas.microsoft.com/office/drawing/2014/main" id="{5FF6AA3C-63D8-450F-91DC-B836D26F9491}"/>
              </a:ext>
            </a:extLst>
          </p:cNvPr>
          <p:cNvPicPr>
            <a:picLocks noChangeAspect="1"/>
          </p:cNvPicPr>
          <p:nvPr/>
        </p:nvPicPr>
        <p:blipFill>
          <a:blip r:embed="rId6"/>
          <a:stretch>
            <a:fillRect/>
          </a:stretch>
        </p:blipFill>
        <p:spPr>
          <a:xfrm>
            <a:off x="3887550" y="6283561"/>
            <a:ext cx="2078140" cy="456459"/>
          </a:xfrm>
          <a:prstGeom prst="rect">
            <a:avLst/>
          </a:prstGeom>
        </p:spPr>
      </p:pic>
      <p:sp>
        <p:nvSpPr>
          <p:cNvPr id="35" name="TextBox 34">
            <a:extLst>
              <a:ext uri="{FF2B5EF4-FFF2-40B4-BE49-F238E27FC236}">
                <a16:creationId xmlns:a16="http://schemas.microsoft.com/office/drawing/2014/main" id="{90D1982E-D304-438B-8BAD-EDC46DC212DE}"/>
              </a:ext>
            </a:extLst>
          </p:cNvPr>
          <p:cNvSpPr txBox="1"/>
          <p:nvPr/>
        </p:nvSpPr>
        <p:spPr>
          <a:xfrm>
            <a:off x="1311456" y="1158230"/>
            <a:ext cx="556563"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highlight>
                  <a:srgbClr val="C0C0C0"/>
                </a:highlight>
                <a:uLnTx/>
                <a:uFillTx/>
                <a:latin typeface="Calibri" panose="020F0502020204030204"/>
                <a:ea typeface="+mn-ea"/>
                <a:cs typeface="+mn-cs"/>
              </a:rPr>
              <a:t>CPNW</a:t>
            </a:r>
          </a:p>
        </p:txBody>
      </p:sp>
      <p:pic>
        <p:nvPicPr>
          <p:cNvPr id="2" name="Picture 1">
            <a:extLst>
              <a:ext uri="{FF2B5EF4-FFF2-40B4-BE49-F238E27FC236}">
                <a16:creationId xmlns:a16="http://schemas.microsoft.com/office/drawing/2014/main" id="{3FFB477A-D88A-4378-92F6-583CA06A98F6}"/>
              </a:ext>
            </a:extLst>
          </p:cNvPr>
          <p:cNvPicPr>
            <a:picLocks noChangeAspect="1"/>
          </p:cNvPicPr>
          <p:nvPr/>
        </p:nvPicPr>
        <p:blipFill>
          <a:blip r:embed="rId7"/>
          <a:stretch>
            <a:fillRect/>
          </a:stretch>
        </p:blipFill>
        <p:spPr>
          <a:xfrm>
            <a:off x="1919683" y="1516832"/>
            <a:ext cx="859923" cy="1094061"/>
          </a:xfrm>
          <a:prstGeom prst="rect">
            <a:avLst/>
          </a:prstGeom>
        </p:spPr>
      </p:pic>
      <p:pic>
        <p:nvPicPr>
          <p:cNvPr id="3" name="Picture 2">
            <a:extLst>
              <a:ext uri="{FF2B5EF4-FFF2-40B4-BE49-F238E27FC236}">
                <a16:creationId xmlns:a16="http://schemas.microsoft.com/office/drawing/2014/main" id="{B1C1E6A9-1A5B-433B-B048-5C663901AFF4}"/>
              </a:ext>
            </a:extLst>
          </p:cNvPr>
          <p:cNvPicPr>
            <a:picLocks noChangeAspect="1"/>
          </p:cNvPicPr>
          <p:nvPr/>
        </p:nvPicPr>
        <p:blipFill>
          <a:blip r:embed="rId8"/>
          <a:stretch>
            <a:fillRect/>
          </a:stretch>
        </p:blipFill>
        <p:spPr>
          <a:xfrm>
            <a:off x="3805480" y="2961525"/>
            <a:ext cx="846050" cy="1164980"/>
          </a:xfrm>
          <a:prstGeom prst="rect">
            <a:avLst/>
          </a:prstGeom>
        </p:spPr>
      </p:pic>
      <p:pic>
        <p:nvPicPr>
          <p:cNvPr id="4" name="Picture 3">
            <a:extLst>
              <a:ext uri="{FF2B5EF4-FFF2-40B4-BE49-F238E27FC236}">
                <a16:creationId xmlns:a16="http://schemas.microsoft.com/office/drawing/2014/main" id="{B43AD001-1727-4D21-BB4A-EA223723A221}"/>
              </a:ext>
            </a:extLst>
          </p:cNvPr>
          <p:cNvPicPr>
            <a:picLocks noChangeAspect="1"/>
          </p:cNvPicPr>
          <p:nvPr/>
        </p:nvPicPr>
        <p:blipFill>
          <a:blip r:embed="rId9"/>
          <a:stretch>
            <a:fillRect/>
          </a:stretch>
        </p:blipFill>
        <p:spPr>
          <a:xfrm>
            <a:off x="1189006" y="350223"/>
            <a:ext cx="878304" cy="1147837"/>
          </a:xfrm>
          <a:prstGeom prst="rect">
            <a:avLst/>
          </a:prstGeom>
        </p:spPr>
      </p:pic>
      <p:pic>
        <p:nvPicPr>
          <p:cNvPr id="5" name="Picture 4">
            <a:extLst>
              <a:ext uri="{FF2B5EF4-FFF2-40B4-BE49-F238E27FC236}">
                <a16:creationId xmlns:a16="http://schemas.microsoft.com/office/drawing/2014/main" id="{20D22D8A-38D3-447B-BACA-0E3F28583F3D}"/>
              </a:ext>
            </a:extLst>
          </p:cNvPr>
          <p:cNvPicPr>
            <a:picLocks noChangeAspect="1"/>
          </p:cNvPicPr>
          <p:nvPr/>
        </p:nvPicPr>
        <p:blipFill>
          <a:blip r:embed="rId10"/>
          <a:stretch>
            <a:fillRect/>
          </a:stretch>
        </p:blipFill>
        <p:spPr>
          <a:xfrm>
            <a:off x="5757783" y="945535"/>
            <a:ext cx="883492" cy="1124858"/>
          </a:xfrm>
          <a:prstGeom prst="rect">
            <a:avLst/>
          </a:prstGeom>
        </p:spPr>
      </p:pic>
      <p:pic>
        <p:nvPicPr>
          <p:cNvPr id="19" name="Picture 18">
            <a:extLst>
              <a:ext uri="{FF2B5EF4-FFF2-40B4-BE49-F238E27FC236}">
                <a16:creationId xmlns:a16="http://schemas.microsoft.com/office/drawing/2014/main" id="{B879DF0E-E24B-4995-9B5B-3EC3B1135DA1}"/>
              </a:ext>
            </a:extLst>
          </p:cNvPr>
          <p:cNvPicPr>
            <a:picLocks noChangeAspect="1"/>
          </p:cNvPicPr>
          <p:nvPr/>
        </p:nvPicPr>
        <p:blipFill>
          <a:blip r:embed="rId11"/>
          <a:stretch>
            <a:fillRect/>
          </a:stretch>
        </p:blipFill>
        <p:spPr>
          <a:xfrm>
            <a:off x="6982606" y="1120116"/>
            <a:ext cx="855406" cy="1124859"/>
          </a:xfrm>
          <a:prstGeom prst="rect">
            <a:avLst/>
          </a:prstGeom>
        </p:spPr>
      </p:pic>
      <p:pic>
        <p:nvPicPr>
          <p:cNvPr id="33" name="Picture 32">
            <a:extLst>
              <a:ext uri="{FF2B5EF4-FFF2-40B4-BE49-F238E27FC236}">
                <a16:creationId xmlns:a16="http://schemas.microsoft.com/office/drawing/2014/main" id="{10CE0F10-9BF5-4B84-AEE1-42F14A92DF86}"/>
              </a:ext>
            </a:extLst>
          </p:cNvPr>
          <p:cNvPicPr>
            <a:picLocks noChangeAspect="1"/>
          </p:cNvPicPr>
          <p:nvPr/>
        </p:nvPicPr>
        <p:blipFill>
          <a:blip r:embed="rId12"/>
          <a:stretch>
            <a:fillRect/>
          </a:stretch>
        </p:blipFill>
        <p:spPr>
          <a:xfrm>
            <a:off x="5630901" y="2743087"/>
            <a:ext cx="906845" cy="1140426"/>
          </a:xfrm>
          <a:prstGeom prst="rect">
            <a:avLst/>
          </a:prstGeom>
        </p:spPr>
      </p:pic>
      <p:pic>
        <p:nvPicPr>
          <p:cNvPr id="36" name="Picture 35">
            <a:extLst>
              <a:ext uri="{FF2B5EF4-FFF2-40B4-BE49-F238E27FC236}">
                <a16:creationId xmlns:a16="http://schemas.microsoft.com/office/drawing/2014/main" id="{C743181D-0371-45AA-B699-207E3C7D2F98}"/>
              </a:ext>
            </a:extLst>
          </p:cNvPr>
          <p:cNvPicPr>
            <a:picLocks noChangeAspect="1"/>
          </p:cNvPicPr>
          <p:nvPr/>
        </p:nvPicPr>
        <p:blipFill>
          <a:blip r:embed="rId13"/>
          <a:stretch>
            <a:fillRect/>
          </a:stretch>
        </p:blipFill>
        <p:spPr>
          <a:xfrm>
            <a:off x="6451103" y="4196647"/>
            <a:ext cx="914219" cy="1210981"/>
          </a:xfrm>
          <a:prstGeom prst="rect">
            <a:avLst/>
          </a:prstGeom>
        </p:spPr>
      </p:pic>
      <p:pic>
        <p:nvPicPr>
          <p:cNvPr id="37" name="Picture 36">
            <a:extLst>
              <a:ext uri="{FF2B5EF4-FFF2-40B4-BE49-F238E27FC236}">
                <a16:creationId xmlns:a16="http://schemas.microsoft.com/office/drawing/2014/main" id="{3EC14A0B-833C-4DDA-B192-0DF58251C1CC}"/>
              </a:ext>
            </a:extLst>
          </p:cNvPr>
          <p:cNvPicPr>
            <a:picLocks noChangeAspect="1"/>
          </p:cNvPicPr>
          <p:nvPr/>
        </p:nvPicPr>
        <p:blipFill>
          <a:blip r:embed="rId14"/>
          <a:stretch>
            <a:fillRect/>
          </a:stretch>
        </p:blipFill>
        <p:spPr>
          <a:xfrm>
            <a:off x="5119390" y="1790247"/>
            <a:ext cx="821167" cy="1039028"/>
          </a:xfrm>
          <a:prstGeom prst="rect">
            <a:avLst/>
          </a:prstGeom>
        </p:spPr>
      </p:pic>
      <p:pic>
        <p:nvPicPr>
          <p:cNvPr id="38" name="Picture 37">
            <a:extLst>
              <a:ext uri="{FF2B5EF4-FFF2-40B4-BE49-F238E27FC236}">
                <a16:creationId xmlns:a16="http://schemas.microsoft.com/office/drawing/2014/main" id="{9DDEC0F7-A9FC-4DA9-850E-3763EF13E062}"/>
              </a:ext>
            </a:extLst>
          </p:cNvPr>
          <p:cNvPicPr>
            <a:picLocks noChangeAspect="1"/>
          </p:cNvPicPr>
          <p:nvPr/>
        </p:nvPicPr>
        <p:blipFill>
          <a:blip r:embed="rId15"/>
          <a:stretch>
            <a:fillRect/>
          </a:stretch>
        </p:blipFill>
        <p:spPr>
          <a:xfrm>
            <a:off x="591270" y="1970889"/>
            <a:ext cx="830124" cy="1094061"/>
          </a:xfrm>
          <a:prstGeom prst="rect">
            <a:avLst/>
          </a:prstGeom>
        </p:spPr>
      </p:pic>
      <p:pic>
        <p:nvPicPr>
          <p:cNvPr id="39" name="Picture 38">
            <a:extLst>
              <a:ext uri="{FF2B5EF4-FFF2-40B4-BE49-F238E27FC236}">
                <a16:creationId xmlns:a16="http://schemas.microsoft.com/office/drawing/2014/main" id="{C203CED0-F363-4E3C-ADC3-D4C46780A6B7}"/>
              </a:ext>
            </a:extLst>
          </p:cNvPr>
          <p:cNvPicPr>
            <a:picLocks noChangeAspect="1"/>
          </p:cNvPicPr>
          <p:nvPr/>
        </p:nvPicPr>
        <p:blipFill>
          <a:blip r:embed="rId16"/>
          <a:stretch>
            <a:fillRect/>
          </a:stretch>
        </p:blipFill>
        <p:spPr>
          <a:xfrm>
            <a:off x="6607804" y="2955297"/>
            <a:ext cx="847477" cy="1124858"/>
          </a:xfrm>
          <a:prstGeom prst="rect">
            <a:avLst/>
          </a:prstGeom>
        </p:spPr>
      </p:pic>
      <p:pic>
        <p:nvPicPr>
          <p:cNvPr id="40" name="Picture 39">
            <a:extLst>
              <a:ext uri="{FF2B5EF4-FFF2-40B4-BE49-F238E27FC236}">
                <a16:creationId xmlns:a16="http://schemas.microsoft.com/office/drawing/2014/main" id="{806607DE-2D34-4EFA-B18F-87D0C26074C2}"/>
              </a:ext>
            </a:extLst>
          </p:cNvPr>
          <p:cNvPicPr>
            <a:picLocks noChangeAspect="1"/>
          </p:cNvPicPr>
          <p:nvPr/>
        </p:nvPicPr>
        <p:blipFill>
          <a:blip r:embed="rId17"/>
          <a:stretch>
            <a:fillRect/>
          </a:stretch>
        </p:blipFill>
        <p:spPr>
          <a:xfrm>
            <a:off x="3727365" y="1171806"/>
            <a:ext cx="922337" cy="1140426"/>
          </a:xfrm>
          <a:prstGeom prst="rect">
            <a:avLst/>
          </a:prstGeom>
        </p:spPr>
      </p:pic>
      <p:sp>
        <p:nvSpPr>
          <p:cNvPr id="41" name="Rectangle 40">
            <a:extLst>
              <a:ext uri="{FF2B5EF4-FFF2-40B4-BE49-F238E27FC236}">
                <a16:creationId xmlns:a16="http://schemas.microsoft.com/office/drawing/2014/main" id="{F4B67187-A1AE-4543-A1C9-62D93533E85D}"/>
              </a:ext>
            </a:extLst>
          </p:cNvPr>
          <p:cNvSpPr/>
          <p:nvPr/>
        </p:nvSpPr>
        <p:spPr>
          <a:xfrm>
            <a:off x="7455281" y="3429000"/>
            <a:ext cx="1602898" cy="2083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Bridge 2">
            <a:hlinkClick r:id="" action="ppaction://media"/>
            <a:extLst>
              <a:ext uri="{FF2B5EF4-FFF2-40B4-BE49-F238E27FC236}">
                <a16:creationId xmlns:a16="http://schemas.microsoft.com/office/drawing/2014/main" id="{B641AEA3-CDD7-4B52-A2C1-3F45A70CF34F}"/>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144000" y="6370637"/>
            <a:ext cx="487363" cy="487363"/>
          </a:xfrm>
          <a:prstGeom prst="rect">
            <a:avLst/>
          </a:prstGeom>
        </p:spPr>
      </p:pic>
    </p:spTree>
    <p:extLst>
      <p:ext uri="{BB962C8B-B14F-4D97-AF65-F5344CB8AC3E}">
        <p14:creationId xmlns:p14="http://schemas.microsoft.com/office/powerpoint/2010/main" val="2746919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46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9024">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D9DF03-DC41-49DF-B820-F2678B8FED6F}"/>
              </a:ext>
            </a:extLst>
          </p:cNvPr>
          <p:cNvPicPr>
            <a:picLocks noChangeAspect="1"/>
          </p:cNvPicPr>
          <p:nvPr/>
        </p:nvPicPr>
        <p:blipFill>
          <a:blip r:embed="rId5"/>
          <a:stretch>
            <a:fillRect/>
          </a:stretch>
        </p:blipFill>
        <p:spPr>
          <a:xfrm>
            <a:off x="1076978" y="56357"/>
            <a:ext cx="2907170" cy="2173692"/>
          </a:xfrm>
          <a:prstGeom prst="rect">
            <a:avLst/>
          </a:prstGeom>
        </p:spPr>
      </p:pic>
      <p:pic>
        <p:nvPicPr>
          <p:cNvPr id="2" name="Picture 1">
            <a:extLst>
              <a:ext uri="{FF2B5EF4-FFF2-40B4-BE49-F238E27FC236}">
                <a16:creationId xmlns:a16="http://schemas.microsoft.com/office/drawing/2014/main" id="{9026BFA4-9A39-4054-904C-0A29D208A184}"/>
              </a:ext>
            </a:extLst>
          </p:cNvPr>
          <p:cNvPicPr>
            <a:picLocks noChangeAspect="1"/>
          </p:cNvPicPr>
          <p:nvPr/>
        </p:nvPicPr>
        <p:blipFill>
          <a:blip r:embed="rId6"/>
          <a:stretch>
            <a:fillRect/>
          </a:stretch>
        </p:blipFill>
        <p:spPr>
          <a:xfrm>
            <a:off x="400177" y="1931340"/>
            <a:ext cx="8448548" cy="4512300"/>
          </a:xfrm>
          <a:prstGeom prst="rect">
            <a:avLst/>
          </a:prstGeom>
        </p:spPr>
      </p:pic>
      <p:sp>
        <p:nvSpPr>
          <p:cNvPr id="3" name="Footer Placeholder 2">
            <a:extLst>
              <a:ext uri="{FF2B5EF4-FFF2-40B4-BE49-F238E27FC236}">
                <a16:creationId xmlns:a16="http://schemas.microsoft.com/office/drawing/2014/main" id="{98223470-7605-48A1-8AD1-E28165198420}"/>
              </a:ext>
            </a:extLst>
          </p:cNvPr>
          <p:cNvSpPr>
            <a:spLocks noGrp="1"/>
          </p:cNvSpPr>
          <p:nvPr>
            <p:ph type="ftr" sz="quarter" idx="3"/>
          </p:nvPr>
        </p:nvSpPr>
        <p:spPr/>
        <p:txBody>
          <a:bodyPr/>
          <a:lstStyle/>
          <a:p>
            <a:r>
              <a:rPr lang="en-US"/>
              <a:t>Rigid Rugged Resilient</a:t>
            </a:r>
            <a:endParaRPr lang="en-US" dirty="0"/>
          </a:p>
        </p:txBody>
      </p:sp>
      <p:sp>
        <p:nvSpPr>
          <p:cNvPr id="4" name="Slide Number Placeholder 3">
            <a:extLst>
              <a:ext uri="{FF2B5EF4-FFF2-40B4-BE49-F238E27FC236}">
                <a16:creationId xmlns:a16="http://schemas.microsoft.com/office/drawing/2014/main" id="{747C0142-DF85-4135-86BE-17071FDBAA45}"/>
              </a:ext>
            </a:extLst>
          </p:cNvPr>
          <p:cNvSpPr>
            <a:spLocks noGrp="1"/>
          </p:cNvSpPr>
          <p:nvPr>
            <p:ph type="sldNum" sz="quarter" idx="4"/>
          </p:nvPr>
        </p:nvSpPr>
        <p:spPr/>
        <p:txBody>
          <a:bodyPr/>
          <a:lstStyle/>
          <a:p>
            <a:fld id="{5BB8F4AC-74EA-D34F-8E84-741626411909}" type="slidenum">
              <a:rPr lang="en-US" smtClean="0"/>
              <a:pPr/>
              <a:t>3</a:t>
            </a:fld>
            <a:endParaRPr lang="en-US" dirty="0"/>
          </a:p>
        </p:txBody>
      </p:sp>
      <p:pic>
        <p:nvPicPr>
          <p:cNvPr id="7" name="Picture 6">
            <a:extLst>
              <a:ext uri="{FF2B5EF4-FFF2-40B4-BE49-F238E27FC236}">
                <a16:creationId xmlns:a16="http://schemas.microsoft.com/office/drawing/2014/main" id="{E68B5C35-D75A-4819-A728-A94A51129704}"/>
              </a:ext>
            </a:extLst>
          </p:cNvPr>
          <p:cNvPicPr>
            <a:picLocks noChangeAspect="1"/>
          </p:cNvPicPr>
          <p:nvPr/>
        </p:nvPicPr>
        <p:blipFill>
          <a:blip r:embed="rId7"/>
          <a:stretch>
            <a:fillRect/>
          </a:stretch>
        </p:blipFill>
        <p:spPr>
          <a:xfrm>
            <a:off x="4355417" y="126238"/>
            <a:ext cx="2885683" cy="1579852"/>
          </a:xfrm>
          <a:prstGeom prst="rect">
            <a:avLst/>
          </a:prstGeom>
        </p:spPr>
      </p:pic>
      <p:pic>
        <p:nvPicPr>
          <p:cNvPr id="10" name="Picture 9">
            <a:extLst>
              <a:ext uri="{FF2B5EF4-FFF2-40B4-BE49-F238E27FC236}">
                <a16:creationId xmlns:a16="http://schemas.microsoft.com/office/drawing/2014/main" id="{4318501C-62CD-4C2B-AFD1-990812D01DE4}"/>
              </a:ext>
            </a:extLst>
          </p:cNvPr>
          <p:cNvPicPr>
            <a:picLocks noChangeAspect="1"/>
          </p:cNvPicPr>
          <p:nvPr/>
        </p:nvPicPr>
        <p:blipFill>
          <a:blip r:embed="rId8"/>
          <a:stretch>
            <a:fillRect/>
          </a:stretch>
        </p:blipFill>
        <p:spPr>
          <a:xfrm>
            <a:off x="3417278" y="2660291"/>
            <a:ext cx="1938158" cy="2607080"/>
          </a:xfrm>
          <a:prstGeom prst="rect">
            <a:avLst/>
          </a:prstGeom>
        </p:spPr>
      </p:pic>
      <p:pic>
        <p:nvPicPr>
          <p:cNvPr id="11" name="Picture 10">
            <a:extLst>
              <a:ext uri="{FF2B5EF4-FFF2-40B4-BE49-F238E27FC236}">
                <a16:creationId xmlns:a16="http://schemas.microsoft.com/office/drawing/2014/main" id="{3B5A6F4A-04B4-4D25-AEBD-F1CC150B7D0C}"/>
              </a:ext>
            </a:extLst>
          </p:cNvPr>
          <p:cNvPicPr>
            <a:picLocks noChangeAspect="1"/>
          </p:cNvPicPr>
          <p:nvPr/>
        </p:nvPicPr>
        <p:blipFill rotWithShape="1">
          <a:blip r:embed="rId9"/>
          <a:srcRect l="4321"/>
          <a:stretch/>
        </p:blipFill>
        <p:spPr>
          <a:xfrm>
            <a:off x="465512" y="3886765"/>
            <a:ext cx="1871345" cy="2472604"/>
          </a:xfrm>
          <a:prstGeom prst="rect">
            <a:avLst/>
          </a:prstGeom>
        </p:spPr>
      </p:pic>
      <p:pic>
        <p:nvPicPr>
          <p:cNvPr id="12" name="Picture 11">
            <a:extLst>
              <a:ext uri="{FF2B5EF4-FFF2-40B4-BE49-F238E27FC236}">
                <a16:creationId xmlns:a16="http://schemas.microsoft.com/office/drawing/2014/main" id="{F8FEAE04-4538-4A02-A60C-630D4625A07D}"/>
              </a:ext>
            </a:extLst>
          </p:cNvPr>
          <p:cNvPicPr>
            <a:picLocks noChangeAspect="1"/>
          </p:cNvPicPr>
          <p:nvPr/>
        </p:nvPicPr>
        <p:blipFill>
          <a:blip r:embed="rId10"/>
          <a:stretch>
            <a:fillRect/>
          </a:stretch>
        </p:blipFill>
        <p:spPr>
          <a:xfrm>
            <a:off x="6624180" y="3812337"/>
            <a:ext cx="1961525" cy="2527935"/>
          </a:xfrm>
          <a:prstGeom prst="rect">
            <a:avLst/>
          </a:prstGeom>
        </p:spPr>
      </p:pic>
      <p:sp>
        <p:nvSpPr>
          <p:cNvPr id="13" name="TextBox 12">
            <a:extLst>
              <a:ext uri="{FF2B5EF4-FFF2-40B4-BE49-F238E27FC236}">
                <a16:creationId xmlns:a16="http://schemas.microsoft.com/office/drawing/2014/main" id="{08243710-8593-475B-9E88-0E22B9C3455A}"/>
              </a:ext>
            </a:extLst>
          </p:cNvPr>
          <p:cNvSpPr txBox="1"/>
          <p:nvPr/>
        </p:nvSpPr>
        <p:spPr>
          <a:xfrm>
            <a:off x="1719953" y="1860656"/>
            <a:ext cx="5332807" cy="830997"/>
          </a:xfrm>
          <a:prstGeom prst="rect">
            <a:avLst/>
          </a:prstGeom>
          <a:noFill/>
        </p:spPr>
        <p:txBody>
          <a:bodyPr wrap="none" rtlCol="0">
            <a:spAutoFit/>
          </a:bodyPr>
          <a:lstStyle/>
          <a:p>
            <a:pPr algn="ctr"/>
            <a:r>
              <a:rPr lang="en-US" sz="2400" dirty="0" err="1">
                <a:solidFill>
                  <a:schemeClr val="bg1"/>
                </a:solidFill>
              </a:rPr>
              <a:t>Gordie</a:t>
            </a:r>
            <a:r>
              <a:rPr lang="en-US" sz="2400" dirty="0">
                <a:solidFill>
                  <a:schemeClr val="bg1"/>
                </a:solidFill>
              </a:rPr>
              <a:t> Howe International Bridge Project</a:t>
            </a:r>
          </a:p>
          <a:p>
            <a:pPr algn="ctr"/>
            <a:r>
              <a:rPr lang="en-US" sz="2400" dirty="0">
                <a:solidFill>
                  <a:schemeClr val="bg1"/>
                </a:solidFill>
              </a:rPr>
              <a:t>Michigan DOT</a:t>
            </a:r>
          </a:p>
        </p:txBody>
      </p:sp>
      <p:sp>
        <p:nvSpPr>
          <p:cNvPr id="14" name="TextBox 13">
            <a:extLst>
              <a:ext uri="{FF2B5EF4-FFF2-40B4-BE49-F238E27FC236}">
                <a16:creationId xmlns:a16="http://schemas.microsoft.com/office/drawing/2014/main" id="{76CE1283-B92B-4011-94EC-64FBAD2A19C8}"/>
              </a:ext>
            </a:extLst>
          </p:cNvPr>
          <p:cNvSpPr txBox="1"/>
          <p:nvPr/>
        </p:nvSpPr>
        <p:spPr>
          <a:xfrm>
            <a:off x="2078946" y="5657551"/>
            <a:ext cx="5091009" cy="707886"/>
          </a:xfrm>
          <a:prstGeom prst="rect">
            <a:avLst/>
          </a:prstGeom>
          <a:noFill/>
        </p:spPr>
        <p:txBody>
          <a:bodyPr wrap="none" rtlCol="0">
            <a:spAutoFit/>
          </a:bodyPr>
          <a:lstStyle/>
          <a:p>
            <a:pPr algn="ctr"/>
            <a:r>
              <a:rPr lang="en-US" sz="2000" u="sng" dirty="0">
                <a:solidFill>
                  <a:schemeClr val="bg1"/>
                </a:solidFill>
              </a:rPr>
              <a:t>I-75 Concrete Inlay</a:t>
            </a:r>
          </a:p>
          <a:p>
            <a:pPr algn="ctr"/>
            <a:r>
              <a:rPr lang="en-US" sz="2000" u="sng" dirty="0">
                <a:solidFill>
                  <a:schemeClr val="bg1"/>
                </a:solidFill>
              </a:rPr>
              <a:t>ACPA 2020 Project Achievement Award Winner</a:t>
            </a:r>
          </a:p>
        </p:txBody>
      </p:sp>
      <p:sp>
        <p:nvSpPr>
          <p:cNvPr id="15" name="TextBox 14">
            <a:extLst>
              <a:ext uri="{FF2B5EF4-FFF2-40B4-BE49-F238E27FC236}">
                <a16:creationId xmlns:a16="http://schemas.microsoft.com/office/drawing/2014/main" id="{64C759BE-FAFA-46FD-ACCF-420F07A4150A}"/>
              </a:ext>
            </a:extLst>
          </p:cNvPr>
          <p:cNvSpPr txBox="1"/>
          <p:nvPr/>
        </p:nvSpPr>
        <p:spPr>
          <a:xfrm>
            <a:off x="6363675" y="210092"/>
            <a:ext cx="874727" cy="524503"/>
          </a:xfrm>
          <a:prstGeom prst="rect">
            <a:avLst/>
          </a:prstGeom>
          <a:noFill/>
        </p:spPr>
        <p:txBody>
          <a:bodyPr wrap="none" rtlCol="0">
            <a:spAutoFit/>
          </a:bodyPr>
          <a:lstStyle/>
          <a:p>
            <a:r>
              <a:rPr lang="en-US" dirty="0">
                <a:solidFill>
                  <a:schemeClr val="bg1"/>
                </a:solidFill>
              </a:rPr>
              <a:t>US 301 </a:t>
            </a:r>
          </a:p>
          <a:p>
            <a:r>
              <a:rPr lang="en-US" dirty="0">
                <a:solidFill>
                  <a:schemeClr val="bg1"/>
                </a:solidFill>
              </a:rPr>
              <a:t>Delaware</a:t>
            </a:r>
          </a:p>
        </p:txBody>
      </p:sp>
      <p:sp>
        <p:nvSpPr>
          <p:cNvPr id="16" name="TextBox 15">
            <a:extLst>
              <a:ext uri="{FF2B5EF4-FFF2-40B4-BE49-F238E27FC236}">
                <a16:creationId xmlns:a16="http://schemas.microsoft.com/office/drawing/2014/main" id="{2E320CF7-8250-4617-AB9B-DD2C4FC0C754}"/>
              </a:ext>
            </a:extLst>
          </p:cNvPr>
          <p:cNvSpPr txBox="1"/>
          <p:nvPr/>
        </p:nvSpPr>
        <p:spPr>
          <a:xfrm>
            <a:off x="2860106" y="148828"/>
            <a:ext cx="1114344" cy="524503"/>
          </a:xfrm>
          <a:prstGeom prst="rect">
            <a:avLst/>
          </a:prstGeom>
          <a:noFill/>
        </p:spPr>
        <p:txBody>
          <a:bodyPr wrap="none" rtlCol="0">
            <a:spAutoFit/>
          </a:bodyPr>
          <a:lstStyle/>
          <a:p>
            <a:r>
              <a:rPr lang="en-US" dirty="0"/>
              <a:t>Interstate 29</a:t>
            </a:r>
          </a:p>
          <a:p>
            <a:r>
              <a:rPr lang="en-US" dirty="0"/>
              <a:t>Iowa</a:t>
            </a:r>
          </a:p>
        </p:txBody>
      </p:sp>
      <p:pic>
        <p:nvPicPr>
          <p:cNvPr id="17" name="Bridge 3">
            <a:hlinkClick r:id="" action="ppaction://media"/>
            <a:extLst>
              <a:ext uri="{FF2B5EF4-FFF2-40B4-BE49-F238E27FC236}">
                <a16:creationId xmlns:a16="http://schemas.microsoft.com/office/drawing/2014/main" id="{48A9AB00-10F8-4DE3-B70E-4C6C02FAD6C9}"/>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312918" y="6005512"/>
            <a:ext cx="487363" cy="487363"/>
          </a:xfrm>
          <a:prstGeom prst="rect">
            <a:avLst/>
          </a:prstGeom>
        </p:spPr>
      </p:pic>
    </p:spTree>
    <p:extLst>
      <p:ext uri="{BB962C8B-B14F-4D97-AF65-F5344CB8AC3E}">
        <p14:creationId xmlns:p14="http://schemas.microsoft.com/office/powerpoint/2010/main" val="54208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473"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BAA7CEA-0864-43B8-AF82-D959133A011E}"/>
              </a:ext>
            </a:extLst>
          </p:cNvPr>
          <p:cNvSpPr>
            <a:spLocks noGrp="1"/>
          </p:cNvSpPr>
          <p:nvPr>
            <p:ph type="ftr" sz="quarter" idx="3"/>
          </p:nvPr>
        </p:nvSpPr>
        <p:spPr/>
        <p:txBody>
          <a:bodyPr/>
          <a:lstStyle/>
          <a:p>
            <a:r>
              <a:rPr lang="en-US"/>
              <a:t>Rigid Rugged Resilient</a:t>
            </a:r>
            <a:endParaRPr lang="en-US" dirty="0"/>
          </a:p>
        </p:txBody>
      </p:sp>
      <p:sp>
        <p:nvSpPr>
          <p:cNvPr id="5" name="Slide Number Placeholder 4">
            <a:extLst>
              <a:ext uri="{FF2B5EF4-FFF2-40B4-BE49-F238E27FC236}">
                <a16:creationId xmlns:a16="http://schemas.microsoft.com/office/drawing/2014/main" id="{196875C7-C193-4D3D-8BB8-9B0DFFC2248D}"/>
              </a:ext>
            </a:extLst>
          </p:cNvPr>
          <p:cNvSpPr>
            <a:spLocks noGrp="1"/>
          </p:cNvSpPr>
          <p:nvPr>
            <p:ph type="sldNum" sz="quarter" idx="4"/>
          </p:nvPr>
        </p:nvSpPr>
        <p:spPr/>
        <p:txBody>
          <a:bodyPr/>
          <a:lstStyle/>
          <a:p>
            <a:fld id="{5BB8F4AC-74EA-D34F-8E84-741626411909}" type="slidenum">
              <a:rPr lang="en-US" smtClean="0"/>
              <a:pPr/>
              <a:t>4</a:t>
            </a:fld>
            <a:endParaRPr lang="en-US" dirty="0"/>
          </a:p>
        </p:txBody>
      </p:sp>
      <p:sp>
        <p:nvSpPr>
          <p:cNvPr id="2" name="Title 1">
            <a:extLst>
              <a:ext uri="{FF2B5EF4-FFF2-40B4-BE49-F238E27FC236}">
                <a16:creationId xmlns:a16="http://schemas.microsoft.com/office/drawing/2014/main" id="{17BD9E0E-0ECF-4E56-9772-8984B06E2E05}"/>
              </a:ext>
            </a:extLst>
          </p:cNvPr>
          <p:cNvSpPr>
            <a:spLocks noGrp="1"/>
          </p:cNvSpPr>
          <p:nvPr>
            <p:ph type="title" idx="4294967295"/>
          </p:nvPr>
        </p:nvSpPr>
        <p:spPr>
          <a:xfrm>
            <a:off x="124691" y="18256"/>
            <a:ext cx="7886700" cy="1325562"/>
          </a:xfrm>
        </p:spPr>
        <p:txBody>
          <a:bodyPr/>
          <a:lstStyle/>
          <a:p>
            <a:endParaRPr lang="en-US" dirty="0"/>
          </a:p>
        </p:txBody>
      </p:sp>
      <p:pic>
        <p:nvPicPr>
          <p:cNvPr id="6" name="Picture 5">
            <a:extLst>
              <a:ext uri="{FF2B5EF4-FFF2-40B4-BE49-F238E27FC236}">
                <a16:creationId xmlns:a16="http://schemas.microsoft.com/office/drawing/2014/main" id="{A64471A3-A995-4827-BB71-4745F5F2F3F5}"/>
              </a:ext>
            </a:extLst>
          </p:cNvPr>
          <p:cNvPicPr>
            <a:picLocks noChangeAspect="1"/>
          </p:cNvPicPr>
          <p:nvPr/>
        </p:nvPicPr>
        <p:blipFill>
          <a:blip r:embed="rId5"/>
          <a:stretch>
            <a:fillRect/>
          </a:stretch>
        </p:blipFill>
        <p:spPr>
          <a:xfrm>
            <a:off x="91353" y="0"/>
            <a:ext cx="7953375" cy="1828800"/>
          </a:xfrm>
          <a:prstGeom prst="rect">
            <a:avLst/>
          </a:prstGeom>
        </p:spPr>
      </p:pic>
      <p:pic>
        <p:nvPicPr>
          <p:cNvPr id="7" name="Picture 6">
            <a:extLst>
              <a:ext uri="{FF2B5EF4-FFF2-40B4-BE49-F238E27FC236}">
                <a16:creationId xmlns:a16="http://schemas.microsoft.com/office/drawing/2014/main" id="{73183FC3-9BE2-48C9-B089-5551D0A8B0E2}"/>
              </a:ext>
            </a:extLst>
          </p:cNvPr>
          <p:cNvPicPr>
            <a:picLocks noChangeAspect="1"/>
          </p:cNvPicPr>
          <p:nvPr/>
        </p:nvPicPr>
        <p:blipFill>
          <a:blip r:embed="rId6"/>
          <a:stretch>
            <a:fillRect/>
          </a:stretch>
        </p:blipFill>
        <p:spPr>
          <a:xfrm>
            <a:off x="299258" y="2652291"/>
            <a:ext cx="8105775" cy="1828800"/>
          </a:xfrm>
          <a:prstGeom prst="rect">
            <a:avLst/>
          </a:prstGeom>
        </p:spPr>
      </p:pic>
      <p:pic>
        <p:nvPicPr>
          <p:cNvPr id="8" name="Picture 7">
            <a:extLst>
              <a:ext uri="{FF2B5EF4-FFF2-40B4-BE49-F238E27FC236}">
                <a16:creationId xmlns:a16="http://schemas.microsoft.com/office/drawing/2014/main" id="{DD22FC43-B0D2-4056-82B3-F1685DD777C1}"/>
              </a:ext>
            </a:extLst>
          </p:cNvPr>
          <p:cNvPicPr>
            <a:picLocks noChangeAspect="1"/>
          </p:cNvPicPr>
          <p:nvPr/>
        </p:nvPicPr>
        <p:blipFill>
          <a:blip r:embed="rId7"/>
          <a:stretch>
            <a:fillRect/>
          </a:stretch>
        </p:blipFill>
        <p:spPr>
          <a:xfrm>
            <a:off x="299258" y="4715007"/>
            <a:ext cx="2026920" cy="1514836"/>
          </a:xfrm>
          <a:prstGeom prst="rect">
            <a:avLst/>
          </a:prstGeom>
        </p:spPr>
      </p:pic>
      <p:pic>
        <p:nvPicPr>
          <p:cNvPr id="9" name="Picture 8">
            <a:extLst>
              <a:ext uri="{FF2B5EF4-FFF2-40B4-BE49-F238E27FC236}">
                <a16:creationId xmlns:a16="http://schemas.microsoft.com/office/drawing/2014/main" id="{DEAE4B49-0822-4F4F-BFF2-1DD011BC4BA0}"/>
              </a:ext>
            </a:extLst>
          </p:cNvPr>
          <p:cNvPicPr>
            <a:picLocks noChangeAspect="1"/>
          </p:cNvPicPr>
          <p:nvPr/>
        </p:nvPicPr>
        <p:blipFill>
          <a:blip r:embed="rId8"/>
          <a:stretch>
            <a:fillRect/>
          </a:stretch>
        </p:blipFill>
        <p:spPr>
          <a:xfrm>
            <a:off x="6221903" y="4599916"/>
            <a:ext cx="2183130" cy="1629927"/>
          </a:xfrm>
          <a:prstGeom prst="rect">
            <a:avLst/>
          </a:prstGeom>
        </p:spPr>
      </p:pic>
      <p:pic>
        <p:nvPicPr>
          <p:cNvPr id="10" name="Picture 9">
            <a:extLst>
              <a:ext uri="{FF2B5EF4-FFF2-40B4-BE49-F238E27FC236}">
                <a16:creationId xmlns:a16="http://schemas.microsoft.com/office/drawing/2014/main" id="{39D06BDB-B4EE-4895-ABE4-B21228DFE487}"/>
              </a:ext>
            </a:extLst>
          </p:cNvPr>
          <p:cNvPicPr>
            <a:picLocks noChangeAspect="1"/>
          </p:cNvPicPr>
          <p:nvPr/>
        </p:nvPicPr>
        <p:blipFill>
          <a:blip r:embed="rId9"/>
          <a:stretch>
            <a:fillRect/>
          </a:stretch>
        </p:blipFill>
        <p:spPr>
          <a:xfrm>
            <a:off x="2842953" y="4904281"/>
            <a:ext cx="2589903" cy="1325562"/>
          </a:xfrm>
          <a:prstGeom prst="rect">
            <a:avLst/>
          </a:prstGeom>
        </p:spPr>
      </p:pic>
      <p:pic>
        <p:nvPicPr>
          <p:cNvPr id="11" name="Picture 10">
            <a:extLst>
              <a:ext uri="{FF2B5EF4-FFF2-40B4-BE49-F238E27FC236}">
                <a16:creationId xmlns:a16="http://schemas.microsoft.com/office/drawing/2014/main" id="{DE3CAF77-7945-41F0-9C0D-63026A1ECC2E}"/>
              </a:ext>
            </a:extLst>
          </p:cNvPr>
          <p:cNvPicPr>
            <a:picLocks noChangeAspect="1"/>
          </p:cNvPicPr>
          <p:nvPr/>
        </p:nvPicPr>
        <p:blipFill>
          <a:blip r:embed="rId10"/>
          <a:stretch>
            <a:fillRect/>
          </a:stretch>
        </p:blipFill>
        <p:spPr>
          <a:xfrm>
            <a:off x="6221903" y="1614161"/>
            <a:ext cx="2209441" cy="1608427"/>
          </a:xfrm>
          <a:prstGeom prst="rect">
            <a:avLst/>
          </a:prstGeom>
        </p:spPr>
      </p:pic>
      <p:pic>
        <p:nvPicPr>
          <p:cNvPr id="12" name="Picture 11">
            <a:extLst>
              <a:ext uri="{FF2B5EF4-FFF2-40B4-BE49-F238E27FC236}">
                <a16:creationId xmlns:a16="http://schemas.microsoft.com/office/drawing/2014/main" id="{578833DB-190B-4838-8DD4-CDBBA4344923}"/>
              </a:ext>
            </a:extLst>
          </p:cNvPr>
          <p:cNvPicPr>
            <a:picLocks noChangeAspect="1"/>
          </p:cNvPicPr>
          <p:nvPr/>
        </p:nvPicPr>
        <p:blipFill>
          <a:blip r:embed="rId11"/>
          <a:stretch>
            <a:fillRect/>
          </a:stretch>
        </p:blipFill>
        <p:spPr>
          <a:xfrm>
            <a:off x="2922098" y="1614161"/>
            <a:ext cx="2061439" cy="1511424"/>
          </a:xfrm>
          <a:prstGeom prst="rect">
            <a:avLst/>
          </a:prstGeom>
        </p:spPr>
      </p:pic>
      <p:pic>
        <p:nvPicPr>
          <p:cNvPr id="13" name="Picture 12">
            <a:extLst>
              <a:ext uri="{FF2B5EF4-FFF2-40B4-BE49-F238E27FC236}">
                <a16:creationId xmlns:a16="http://schemas.microsoft.com/office/drawing/2014/main" id="{60BB615B-B61C-4862-B7D0-E3A2FAF58108}"/>
              </a:ext>
            </a:extLst>
          </p:cNvPr>
          <p:cNvPicPr>
            <a:picLocks noChangeAspect="1"/>
          </p:cNvPicPr>
          <p:nvPr/>
        </p:nvPicPr>
        <p:blipFill>
          <a:blip r:embed="rId12"/>
          <a:stretch>
            <a:fillRect/>
          </a:stretch>
        </p:blipFill>
        <p:spPr>
          <a:xfrm>
            <a:off x="190500" y="1703598"/>
            <a:ext cx="1862744" cy="1359145"/>
          </a:xfrm>
          <a:prstGeom prst="rect">
            <a:avLst/>
          </a:prstGeom>
        </p:spPr>
      </p:pic>
      <p:pic>
        <p:nvPicPr>
          <p:cNvPr id="14" name="Bridge 4">
            <a:hlinkClick r:id="" action="ppaction://media"/>
            <a:extLst>
              <a:ext uri="{FF2B5EF4-FFF2-40B4-BE49-F238E27FC236}">
                <a16:creationId xmlns:a16="http://schemas.microsoft.com/office/drawing/2014/main" id="{97FA9F63-C407-411C-BA24-3D0CD0475CC3}"/>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9194080" y="5982625"/>
            <a:ext cx="487363" cy="487363"/>
          </a:xfrm>
          <a:prstGeom prst="rect">
            <a:avLst/>
          </a:prstGeom>
        </p:spPr>
      </p:pic>
    </p:spTree>
    <p:extLst>
      <p:ext uri="{BB962C8B-B14F-4D97-AF65-F5344CB8AC3E}">
        <p14:creationId xmlns:p14="http://schemas.microsoft.com/office/powerpoint/2010/main" val="216346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189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4C1C07A-10A5-47C3-9704-2697DDE91E20}"/>
              </a:ext>
            </a:extLst>
          </p:cNvPr>
          <p:cNvSpPr>
            <a:spLocks noGrp="1"/>
          </p:cNvSpPr>
          <p:nvPr>
            <p:ph type="ftr" sz="quarter" idx="3"/>
          </p:nvPr>
        </p:nvSpPr>
        <p:spPr/>
        <p:txBody>
          <a:bodyPr/>
          <a:lstStyle/>
          <a:p>
            <a:r>
              <a:rPr lang="en-US"/>
              <a:t>Rigid Rugged Resilient</a:t>
            </a:r>
            <a:endParaRPr lang="en-US" dirty="0"/>
          </a:p>
        </p:txBody>
      </p:sp>
      <p:sp>
        <p:nvSpPr>
          <p:cNvPr id="5" name="Slide Number Placeholder 4">
            <a:extLst>
              <a:ext uri="{FF2B5EF4-FFF2-40B4-BE49-F238E27FC236}">
                <a16:creationId xmlns:a16="http://schemas.microsoft.com/office/drawing/2014/main" id="{B4A30398-B6B7-4239-9E84-14F5A6400413}"/>
              </a:ext>
            </a:extLst>
          </p:cNvPr>
          <p:cNvSpPr>
            <a:spLocks noGrp="1"/>
          </p:cNvSpPr>
          <p:nvPr>
            <p:ph type="sldNum" sz="quarter" idx="4"/>
          </p:nvPr>
        </p:nvSpPr>
        <p:spPr/>
        <p:txBody>
          <a:bodyPr/>
          <a:lstStyle/>
          <a:p>
            <a:fld id="{5BB8F4AC-74EA-D34F-8E84-741626411909}" type="slidenum">
              <a:rPr lang="en-US" smtClean="0"/>
              <a:pPr/>
              <a:t>5</a:t>
            </a:fld>
            <a:endParaRPr lang="en-US" dirty="0"/>
          </a:p>
        </p:txBody>
      </p:sp>
      <p:sp>
        <p:nvSpPr>
          <p:cNvPr id="2" name="Title 1">
            <a:extLst>
              <a:ext uri="{FF2B5EF4-FFF2-40B4-BE49-F238E27FC236}">
                <a16:creationId xmlns:a16="http://schemas.microsoft.com/office/drawing/2014/main" id="{2B4944BB-3BE0-4E0E-82CC-3E09424D973C}"/>
              </a:ext>
            </a:extLst>
          </p:cNvPr>
          <p:cNvSpPr>
            <a:spLocks noGrp="1"/>
          </p:cNvSpPr>
          <p:nvPr>
            <p:ph type="title" idx="4294967295"/>
          </p:nvPr>
        </p:nvSpPr>
        <p:spPr>
          <a:xfrm>
            <a:off x="142009" y="-38925"/>
            <a:ext cx="7886700" cy="1325562"/>
          </a:xfrm>
        </p:spPr>
        <p:txBody>
          <a:bodyPr/>
          <a:lstStyle/>
          <a:p>
            <a:r>
              <a:rPr lang="en-US" b="1" dirty="0">
                <a:solidFill>
                  <a:schemeClr val="accent2"/>
                </a:solidFill>
              </a:rPr>
              <a:t>ACPA Pipe School</a:t>
            </a:r>
          </a:p>
        </p:txBody>
      </p:sp>
      <p:pic>
        <p:nvPicPr>
          <p:cNvPr id="7" name="Picture 6">
            <a:extLst>
              <a:ext uri="{FF2B5EF4-FFF2-40B4-BE49-F238E27FC236}">
                <a16:creationId xmlns:a16="http://schemas.microsoft.com/office/drawing/2014/main" id="{E33D2181-546F-4BBC-952B-A406E4B795B5}"/>
              </a:ext>
            </a:extLst>
          </p:cNvPr>
          <p:cNvPicPr>
            <a:picLocks noChangeAspect="1"/>
          </p:cNvPicPr>
          <p:nvPr/>
        </p:nvPicPr>
        <p:blipFill>
          <a:blip r:embed="rId5"/>
          <a:stretch>
            <a:fillRect/>
          </a:stretch>
        </p:blipFill>
        <p:spPr>
          <a:xfrm>
            <a:off x="114993" y="3643095"/>
            <a:ext cx="3891562" cy="2591049"/>
          </a:xfrm>
          <a:prstGeom prst="rect">
            <a:avLst/>
          </a:prstGeom>
        </p:spPr>
      </p:pic>
      <p:pic>
        <p:nvPicPr>
          <p:cNvPr id="8" name="Picture 7">
            <a:extLst>
              <a:ext uri="{FF2B5EF4-FFF2-40B4-BE49-F238E27FC236}">
                <a16:creationId xmlns:a16="http://schemas.microsoft.com/office/drawing/2014/main" id="{A72A5D5B-77F4-4350-81BC-FED921564F52}"/>
              </a:ext>
            </a:extLst>
          </p:cNvPr>
          <p:cNvPicPr>
            <a:picLocks noChangeAspect="1"/>
          </p:cNvPicPr>
          <p:nvPr/>
        </p:nvPicPr>
        <p:blipFill>
          <a:blip r:embed="rId6"/>
          <a:stretch>
            <a:fillRect/>
          </a:stretch>
        </p:blipFill>
        <p:spPr>
          <a:xfrm>
            <a:off x="436072" y="951506"/>
            <a:ext cx="3649287" cy="2432858"/>
          </a:xfrm>
          <a:prstGeom prst="rect">
            <a:avLst/>
          </a:prstGeom>
        </p:spPr>
      </p:pic>
      <p:pic>
        <p:nvPicPr>
          <p:cNvPr id="9" name="Picture 8">
            <a:extLst>
              <a:ext uri="{FF2B5EF4-FFF2-40B4-BE49-F238E27FC236}">
                <a16:creationId xmlns:a16="http://schemas.microsoft.com/office/drawing/2014/main" id="{6756CCEE-69A9-470D-851C-48DCC95F7132}"/>
              </a:ext>
            </a:extLst>
          </p:cNvPr>
          <p:cNvPicPr>
            <a:picLocks noChangeAspect="1"/>
          </p:cNvPicPr>
          <p:nvPr/>
        </p:nvPicPr>
        <p:blipFill>
          <a:blip r:embed="rId7"/>
          <a:stretch>
            <a:fillRect/>
          </a:stretch>
        </p:blipFill>
        <p:spPr>
          <a:xfrm>
            <a:off x="4330931" y="0"/>
            <a:ext cx="4305993" cy="2884099"/>
          </a:xfrm>
          <a:prstGeom prst="rect">
            <a:avLst/>
          </a:prstGeom>
        </p:spPr>
      </p:pic>
      <p:pic>
        <p:nvPicPr>
          <p:cNvPr id="10" name="Picture 9">
            <a:extLst>
              <a:ext uri="{FF2B5EF4-FFF2-40B4-BE49-F238E27FC236}">
                <a16:creationId xmlns:a16="http://schemas.microsoft.com/office/drawing/2014/main" id="{D779EE9F-B2C0-45AA-9F98-03C255A1A3BA}"/>
              </a:ext>
            </a:extLst>
          </p:cNvPr>
          <p:cNvPicPr>
            <a:picLocks noChangeAspect="1"/>
          </p:cNvPicPr>
          <p:nvPr/>
        </p:nvPicPr>
        <p:blipFill>
          <a:blip r:embed="rId8"/>
          <a:stretch>
            <a:fillRect/>
          </a:stretch>
        </p:blipFill>
        <p:spPr>
          <a:xfrm>
            <a:off x="4368424" y="3018401"/>
            <a:ext cx="4231005" cy="3215743"/>
          </a:xfrm>
          <a:prstGeom prst="rect">
            <a:avLst/>
          </a:prstGeom>
        </p:spPr>
      </p:pic>
      <p:pic>
        <p:nvPicPr>
          <p:cNvPr id="3" name="Bridge 5">
            <a:hlinkClick r:id="" action="ppaction://media"/>
            <a:extLst>
              <a:ext uri="{FF2B5EF4-FFF2-40B4-BE49-F238E27FC236}">
                <a16:creationId xmlns:a16="http://schemas.microsoft.com/office/drawing/2014/main" id="{45C016E6-108F-4598-BF4E-96B011D3594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280525" y="6005512"/>
            <a:ext cx="487363" cy="487363"/>
          </a:xfrm>
          <a:prstGeom prst="rect">
            <a:avLst/>
          </a:prstGeom>
        </p:spPr>
      </p:pic>
    </p:spTree>
    <p:extLst>
      <p:ext uri="{BB962C8B-B14F-4D97-AF65-F5344CB8AC3E}">
        <p14:creationId xmlns:p14="http://schemas.microsoft.com/office/powerpoint/2010/main" val="423686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75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3EB2668-FA56-4D78-8ABE-FD70030D3B37}"/>
              </a:ext>
            </a:extLst>
          </p:cNvPr>
          <p:cNvSpPr>
            <a:spLocks noGrp="1"/>
          </p:cNvSpPr>
          <p:nvPr>
            <p:ph type="ftr" sz="quarter" idx="3"/>
          </p:nvPr>
        </p:nvSpPr>
        <p:spPr/>
        <p:txBody>
          <a:bodyPr/>
          <a:lstStyle/>
          <a:p>
            <a:r>
              <a:rPr lang="en-US"/>
              <a:t>Rigid Rugged Resilient</a:t>
            </a:r>
            <a:endParaRPr lang="en-US" dirty="0"/>
          </a:p>
        </p:txBody>
      </p:sp>
      <p:sp>
        <p:nvSpPr>
          <p:cNvPr id="3" name="Slide Number Placeholder 2">
            <a:extLst>
              <a:ext uri="{FF2B5EF4-FFF2-40B4-BE49-F238E27FC236}">
                <a16:creationId xmlns:a16="http://schemas.microsoft.com/office/drawing/2014/main" id="{0BF2E7BE-A3BA-4EF2-849B-68DFBB2188BA}"/>
              </a:ext>
            </a:extLst>
          </p:cNvPr>
          <p:cNvSpPr>
            <a:spLocks noGrp="1"/>
          </p:cNvSpPr>
          <p:nvPr>
            <p:ph type="sldNum" sz="quarter" idx="4"/>
          </p:nvPr>
        </p:nvSpPr>
        <p:spPr/>
        <p:txBody>
          <a:bodyPr/>
          <a:lstStyle/>
          <a:p>
            <a:fld id="{5BB8F4AC-74EA-D34F-8E84-741626411909}" type="slidenum">
              <a:rPr lang="en-US" smtClean="0"/>
              <a:pPr/>
              <a:t>6</a:t>
            </a:fld>
            <a:endParaRPr lang="en-US" dirty="0"/>
          </a:p>
        </p:txBody>
      </p:sp>
      <p:pic>
        <p:nvPicPr>
          <p:cNvPr id="5" name="Picture 4">
            <a:extLst>
              <a:ext uri="{FF2B5EF4-FFF2-40B4-BE49-F238E27FC236}">
                <a16:creationId xmlns:a16="http://schemas.microsoft.com/office/drawing/2014/main" id="{FD152E8D-446A-4CEB-AD16-0FC26F2EFB3C}"/>
              </a:ext>
            </a:extLst>
          </p:cNvPr>
          <p:cNvPicPr>
            <a:picLocks noChangeAspect="1"/>
          </p:cNvPicPr>
          <p:nvPr/>
        </p:nvPicPr>
        <p:blipFill>
          <a:blip r:embed="rId5"/>
          <a:stretch>
            <a:fillRect/>
          </a:stretch>
        </p:blipFill>
        <p:spPr>
          <a:xfrm>
            <a:off x="5423015" y="365125"/>
            <a:ext cx="2950651" cy="2186643"/>
          </a:xfrm>
          <a:prstGeom prst="rect">
            <a:avLst/>
          </a:prstGeom>
        </p:spPr>
      </p:pic>
      <p:pic>
        <p:nvPicPr>
          <p:cNvPr id="6" name="Picture 5">
            <a:extLst>
              <a:ext uri="{FF2B5EF4-FFF2-40B4-BE49-F238E27FC236}">
                <a16:creationId xmlns:a16="http://schemas.microsoft.com/office/drawing/2014/main" id="{734AB82C-4209-49F3-8FDE-2C7080156C89}"/>
              </a:ext>
            </a:extLst>
          </p:cNvPr>
          <p:cNvPicPr>
            <a:picLocks noChangeAspect="1"/>
          </p:cNvPicPr>
          <p:nvPr/>
        </p:nvPicPr>
        <p:blipFill>
          <a:blip r:embed="rId6"/>
          <a:stretch>
            <a:fillRect/>
          </a:stretch>
        </p:blipFill>
        <p:spPr>
          <a:xfrm>
            <a:off x="475059" y="904876"/>
            <a:ext cx="4248150" cy="2761668"/>
          </a:xfrm>
          <a:prstGeom prst="rect">
            <a:avLst/>
          </a:prstGeom>
        </p:spPr>
      </p:pic>
      <p:sp>
        <p:nvSpPr>
          <p:cNvPr id="7" name="TextBox 6">
            <a:extLst>
              <a:ext uri="{FF2B5EF4-FFF2-40B4-BE49-F238E27FC236}">
                <a16:creationId xmlns:a16="http://schemas.microsoft.com/office/drawing/2014/main" id="{B8CBDBF3-2BC4-480D-974D-3E909D545DEA}"/>
              </a:ext>
            </a:extLst>
          </p:cNvPr>
          <p:cNvSpPr txBox="1"/>
          <p:nvPr/>
        </p:nvSpPr>
        <p:spPr>
          <a:xfrm>
            <a:off x="933450" y="188267"/>
            <a:ext cx="4249881" cy="769441"/>
          </a:xfrm>
          <a:prstGeom prst="rect">
            <a:avLst/>
          </a:prstGeom>
          <a:noFill/>
        </p:spPr>
        <p:txBody>
          <a:bodyPr wrap="none" rtlCol="0">
            <a:spAutoFit/>
          </a:bodyPr>
          <a:lstStyle/>
          <a:p>
            <a:r>
              <a:rPr lang="en-US" sz="4400" b="1" dirty="0">
                <a:solidFill>
                  <a:schemeClr val="accent2"/>
                </a:solidFill>
              </a:rPr>
              <a:t>ACPA Pipe School</a:t>
            </a:r>
          </a:p>
        </p:txBody>
      </p:sp>
      <p:sp>
        <p:nvSpPr>
          <p:cNvPr id="8" name="TextBox 7">
            <a:extLst>
              <a:ext uri="{FF2B5EF4-FFF2-40B4-BE49-F238E27FC236}">
                <a16:creationId xmlns:a16="http://schemas.microsoft.com/office/drawing/2014/main" id="{0373951C-651C-451C-817A-ADCAF65B8BC5}"/>
              </a:ext>
            </a:extLst>
          </p:cNvPr>
          <p:cNvSpPr txBox="1"/>
          <p:nvPr/>
        </p:nvSpPr>
        <p:spPr>
          <a:xfrm>
            <a:off x="619125" y="4124325"/>
            <a:ext cx="3997184" cy="2253181"/>
          </a:xfrm>
          <a:prstGeom prst="rect">
            <a:avLst/>
          </a:prstGeom>
          <a:noFill/>
        </p:spPr>
        <p:txBody>
          <a:bodyPr wrap="none" rtlCol="0">
            <a:spAutoFit/>
          </a:bodyPr>
          <a:lstStyle/>
          <a:p>
            <a:pPr marL="285750" indent="-285750">
              <a:buFont typeface="Wingdings" panose="05000000000000000000" pitchFamily="2" charset="2"/>
              <a:buChar char="v"/>
            </a:pPr>
            <a:r>
              <a:rPr lang="en-US" dirty="0"/>
              <a:t>Over 400 Attendees</a:t>
            </a:r>
          </a:p>
          <a:p>
            <a:pPr marL="285750" indent="-285750">
              <a:buFont typeface="Wingdings" panose="05000000000000000000" pitchFamily="2" charset="2"/>
              <a:buChar char="v"/>
            </a:pPr>
            <a:r>
              <a:rPr lang="en-US" dirty="0"/>
              <a:t>Awards Presented for Quality and Safety</a:t>
            </a:r>
          </a:p>
          <a:p>
            <a:pPr marL="285750" indent="-285750">
              <a:buFont typeface="Wingdings" panose="05000000000000000000" pitchFamily="2" charset="2"/>
              <a:buChar char="v"/>
            </a:pPr>
            <a:r>
              <a:rPr lang="en-US" dirty="0"/>
              <a:t>Multiple Educational Tracks</a:t>
            </a:r>
          </a:p>
          <a:p>
            <a:pPr marL="642366" lvl="1" indent="-285750">
              <a:buFont typeface="Arial" panose="020B0604020202020204" pitchFamily="34" charset="0"/>
              <a:buChar char="•"/>
            </a:pPr>
            <a:r>
              <a:rPr lang="en-US" dirty="0"/>
              <a:t>Quality/Basic</a:t>
            </a:r>
          </a:p>
          <a:p>
            <a:pPr marL="642366" lvl="1" indent="-285750">
              <a:buFont typeface="Arial" panose="020B0604020202020204" pitchFamily="34" charset="0"/>
              <a:buChar char="•"/>
            </a:pPr>
            <a:r>
              <a:rPr lang="en-US" dirty="0"/>
              <a:t>Advanced Production &amp; Plant Management</a:t>
            </a:r>
          </a:p>
          <a:p>
            <a:pPr marL="642366" lvl="1" indent="-285750">
              <a:buFont typeface="Arial" panose="020B0604020202020204" pitchFamily="34" charset="0"/>
              <a:buChar char="•"/>
            </a:pPr>
            <a:r>
              <a:rPr lang="en-US" dirty="0"/>
              <a:t>Sales and Engineering Track</a:t>
            </a:r>
          </a:p>
          <a:p>
            <a:pPr marL="642366" lvl="1" indent="-285750">
              <a:buFont typeface="Arial" panose="020B0604020202020204" pitchFamily="34" charset="0"/>
              <a:buChar char="•"/>
            </a:pPr>
            <a:r>
              <a:rPr lang="en-US" dirty="0"/>
              <a:t>Train the Trainer Track</a:t>
            </a:r>
          </a:p>
          <a:p>
            <a:pPr marL="642366" lvl="1" indent="-285750">
              <a:buFont typeface="Arial" panose="020B0604020202020204" pitchFamily="34" charset="0"/>
              <a:buChar char="•"/>
            </a:pPr>
            <a:r>
              <a:rPr lang="en-US" dirty="0"/>
              <a:t>Transportation Track</a:t>
            </a:r>
          </a:p>
          <a:p>
            <a:pPr marL="285750" indent="-285750">
              <a:buFont typeface="Wingdings" panose="05000000000000000000" pitchFamily="2" charset="2"/>
              <a:buChar char="v"/>
            </a:pPr>
            <a:r>
              <a:rPr lang="en-US" dirty="0"/>
              <a:t>February 1 – 4, 2021, Frisco, TX</a:t>
            </a:r>
          </a:p>
          <a:p>
            <a:endParaRPr lang="en-US" dirty="0"/>
          </a:p>
        </p:txBody>
      </p:sp>
      <p:pic>
        <p:nvPicPr>
          <p:cNvPr id="10" name="Picture 9">
            <a:extLst>
              <a:ext uri="{FF2B5EF4-FFF2-40B4-BE49-F238E27FC236}">
                <a16:creationId xmlns:a16="http://schemas.microsoft.com/office/drawing/2014/main" id="{5828D1AA-7FB3-42E3-AB35-B4E4DCFC095A}"/>
              </a:ext>
            </a:extLst>
          </p:cNvPr>
          <p:cNvPicPr>
            <a:picLocks noChangeAspect="1"/>
          </p:cNvPicPr>
          <p:nvPr/>
        </p:nvPicPr>
        <p:blipFill>
          <a:blip r:embed="rId7"/>
          <a:stretch>
            <a:fillRect/>
          </a:stretch>
        </p:blipFill>
        <p:spPr>
          <a:xfrm>
            <a:off x="5423015" y="2854325"/>
            <a:ext cx="2389172" cy="3409950"/>
          </a:xfrm>
          <a:prstGeom prst="rect">
            <a:avLst/>
          </a:prstGeom>
        </p:spPr>
      </p:pic>
      <p:pic>
        <p:nvPicPr>
          <p:cNvPr id="9" name="Bridge 6">
            <a:hlinkClick r:id="" action="ppaction://media"/>
            <a:extLst>
              <a:ext uri="{FF2B5EF4-FFF2-40B4-BE49-F238E27FC236}">
                <a16:creationId xmlns:a16="http://schemas.microsoft.com/office/drawing/2014/main" id="{82BFE693-43C3-4460-8824-581BE8FC7B0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242027" y="6020593"/>
            <a:ext cx="487363" cy="487363"/>
          </a:xfrm>
          <a:prstGeom prst="rect">
            <a:avLst/>
          </a:prstGeom>
        </p:spPr>
      </p:pic>
    </p:spTree>
    <p:extLst>
      <p:ext uri="{BB962C8B-B14F-4D97-AF65-F5344CB8AC3E}">
        <p14:creationId xmlns:p14="http://schemas.microsoft.com/office/powerpoint/2010/main" val="73660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025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PA2016" id="{9D3BE5B8-7371-0040-8422-0CDFDDC390CC}" vid="{9EB299F4-49A4-EE4F-8535-93C8CA0E2F4D}"/>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2FC71B04-79CA-8A46-858A-F2B0935DB20C}" vid="{04983C4C-F1CB-844D-969A-5CCBBE24EF74}"/>
    </a:ext>
  </a:ext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PA2016.potx [Read-Only]" id="{506739C1-C9F3-437D-A613-300FB95EDF22}" vid="{5A081D3E-A028-4C3C-A076-21DD924B407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TotalTime>
  <Words>1354</Words>
  <Application>Microsoft Office PowerPoint</Application>
  <PresentationFormat>On-screen Show (4:3)</PresentationFormat>
  <Paragraphs>102</Paragraphs>
  <Slides>6</Slides>
  <Notes>6</Notes>
  <HiddenSlides>0</HiddenSlides>
  <MMClips>6</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vt:i4>
      </vt:variant>
    </vt:vector>
  </HeadingPairs>
  <TitlesOfParts>
    <vt:vector size="15" baseType="lpstr">
      <vt:lpstr>Arial</vt:lpstr>
      <vt:lpstr>Calibri</vt:lpstr>
      <vt:lpstr>Calibri Light</vt:lpstr>
      <vt:lpstr>Eras Bold ITC</vt:lpstr>
      <vt:lpstr>Futura Condensed Medium</vt:lpstr>
      <vt:lpstr>Wingdings</vt:lpstr>
      <vt:lpstr>Custom Design</vt:lpstr>
      <vt:lpstr>1_Custom Design</vt:lpstr>
      <vt:lpstr>3_Office Theme</vt:lpstr>
      <vt:lpstr>PowerPoint Presentation</vt:lpstr>
      <vt:lpstr>PowerPoint Presentation</vt:lpstr>
      <vt:lpstr>PowerPoint Presentation</vt:lpstr>
      <vt:lpstr>PowerPoint Presentation</vt:lpstr>
      <vt:lpstr>ACPA Pipe School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Russell Tripp</dc:creator>
  <cp:lastModifiedBy>Margarita Takou</cp:lastModifiedBy>
  <cp:revision>109</cp:revision>
  <cp:lastPrinted>2020-05-02T16:16:40Z</cp:lastPrinted>
  <dcterms:created xsi:type="dcterms:W3CDTF">2019-03-20T02:18:09Z</dcterms:created>
  <dcterms:modified xsi:type="dcterms:W3CDTF">2020-05-21T22:19:33Z</dcterms:modified>
</cp:coreProperties>
</file>